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47"/>
  </p:notesMasterIdLst>
  <p:sldIdLst>
    <p:sldId id="256" r:id="rId5"/>
    <p:sldId id="259" r:id="rId6"/>
    <p:sldId id="260" r:id="rId7"/>
    <p:sldId id="263" r:id="rId8"/>
    <p:sldId id="264" r:id="rId9"/>
    <p:sldId id="265" r:id="rId10"/>
    <p:sldId id="266" r:id="rId11"/>
    <p:sldId id="267" r:id="rId12"/>
    <p:sldId id="268" r:id="rId13"/>
    <p:sldId id="269" r:id="rId14"/>
    <p:sldId id="271" r:id="rId15"/>
    <p:sldId id="270" r:id="rId16"/>
    <p:sldId id="272" r:id="rId17"/>
    <p:sldId id="273" r:id="rId18"/>
    <p:sldId id="275" r:id="rId19"/>
    <p:sldId id="282" r:id="rId20"/>
    <p:sldId id="276" r:id="rId21"/>
    <p:sldId id="277" r:id="rId22"/>
    <p:sldId id="278" r:id="rId23"/>
    <p:sldId id="279" r:id="rId24"/>
    <p:sldId id="281" r:id="rId25"/>
    <p:sldId id="283" r:id="rId26"/>
    <p:sldId id="286" r:id="rId27"/>
    <p:sldId id="284" r:id="rId28"/>
    <p:sldId id="287" r:id="rId29"/>
    <p:sldId id="285" r:id="rId30"/>
    <p:sldId id="288" r:id="rId31"/>
    <p:sldId id="291" r:id="rId32"/>
    <p:sldId id="293" r:id="rId33"/>
    <p:sldId id="294" r:id="rId34"/>
    <p:sldId id="295" r:id="rId35"/>
    <p:sldId id="296" r:id="rId36"/>
    <p:sldId id="297" r:id="rId37"/>
    <p:sldId id="298" r:id="rId38"/>
    <p:sldId id="300" r:id="rId39"/>
    <p:sldId id="301" r:id="rId40"/>
    <p:sldId id="302" r:id="rId41"/>
    <p:sldId id="292" r:id="rId42"/>
    <p:sldId id="303" r:id="rId43"/>
    <p:sldId id="290" r:id="rId44"/>
    <p:sldId id="289" r:id="rId45"/>
    <p:sldId id="274" r:id="rId46"/>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1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1811DF-D3EA-4538-9882-70774E7472D7}" v="995" dt="2026-02-17T08:31:29.746"/>
    <p1510:client id="{65FA8AA8-6D9B-21EA-0ADB-C1CF1101ECAB}" v="657" dt="2026-02-17T00:59:51.011"/>
    <p1510:client id="{B9AF4B26-1E4E-035D-7B02-2BF69AB8FFA6}" v="455" dt="2026-02-16T23:19:16.728"/>
    <p1510:client id="{E9409506-61C7-45E2-B182-E467A09E63AE}" v="93" dt="2026-02-17T01:52:36.381"/>
    <p1510:client id="{EAB7E522-10B9-8064-686E-8E425A7A4884}" v="361" dt="2026-02-16T22:51:47.298"/>
    <p1510:client id="{FC4E8E69-1E72-40C1-9DC2-B6F2D88EF6DF}" v="1187" dt="2026-02-17T09:53:57.711"/>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Средний стиль 1 — акцент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AF5E3-358E-4DC5-92A1-1821BD18285B}" type="datetimeFigureOut">
              <a:rPr lang="ru-UA" smtClean="0"/>
              <a:t>02/17/2026</a:t>
            </a:fld>
            <a:endParaRPr lang="ru-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953CA-FFDB-4FA5-9A3E-D11DF44BD7EA}" type="slidenum">
              <a:rPr lang="ru-UA" smtClean="0"/>
              <a:t>‹№›</a:t>
            </a:fld>
            <a:endParaRPr lang="ru-UA"/>
          </a:p>
        </p:txBody>
      </p:sp>
    </p:spTree>
    <p:extLst>
      <p:ext uri="{BB962C8B-B14F-4D97-AF65-F5344CB8AC3E}">
        <p14:creationId xmlns:p14="http://schemas.microsoft.com/office/powerpoint/2010/main" val="3230428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ru-UA" sz="1200" kern="1200">
                <a:solidFill>
                  <a:schemeClr val="tx1"/>
                </a:solidFill>
                <a:effectLst/>
                <a:latin typeface="+mn-lt"/>
                <a:ea typeface="+mn-ea"/>
                <a:cs typeface="+mn-cs"/>
              </a:rPr>
              <a:t>До вашої уваги пропонується доповідь на тему «Бінарні дерева пошуку». Доповідає Малій Олександра Михайлівна.</a:t>
            </a:r>
          </a:p>
          <a:p>
            <a:r>
              <a:rPr lang="ru-UA" sz="1200" kern="1200">
                <a:solidFill>
                  <a:schemeClr val="tx1"/>
                </a:solidFill>
                <a:effectLst/>
                <a:latin typeface="+mn-lt"/>
                <a:ea typeface="+mn-ea"/>
                <a:cs typeface="+mn-cs"/>
              </a:rPr>
              <a:t>У даній роботі досліджується застосування структури бінарного дерева пошуку для моделювання математичних множин. Автором реалізовано повний цикл операцій — від базового формування дерева до комплексних дій над множинами (об'єднання, перетин, різниця та симетрична різниця). Проведено порівняльний аналіз логічного (Prolog) та функційного (Haskell) підходів, що дозволило висвітлити переваги декларативного опису рекурсивних структур.</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1</a:t>
            </a:fld>
            <a:endParaRPr lang="ru-UA"/>
          </a:p>
        </p:txBody>
      </p:sp>
    </p:spTree>
    <p:extLst>
      <p:ext uri="{BB962C8B-B14F-4D97-AF65-F5344CB8AC3E}">
        <p14:creationId xmlns:p14="http://schemas.microsoft.com/office/powerpoint/2010/main" val="79151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ru-UA" sz="1200" kern="1200">
                <a:solidFill>
                  <a:schemeClr val="tx1"/>
                </a:solidFill>
                <a:effectLst/>
                <a:latin typeface="+mn-lt"/>
                <a:ea typeface="+mn-ea"/>
                <a:cs typeface="+mn-cs"/>
              </a:rPr>
              <a:t>Однією з ключових особливостей роботи є інтеграція механізму програмування в обмеженнях для математичної валідації структури дерева. На відміну від традиційного підходу, де коректність BST перевіряється процедурно через порівняння значень під час виконання, CLP(FD) дозволяє описати інваріанти дерева як декларативну систему логічних обмежень.</a:t>
            </a:r>
          </a:p>
          <a:p>
            <a:r>
              <a:rPr lang="ru-UA" sz="1200" kern="1200">
                <a:solidFill>
                  <a:schemeClr val="tx1"/>
                </a:solidFill>
                <a:effectLst/>
                <a:latin typeface="+mn-lt"/>
                <a:ea typeface="+mn-ea"/>
                <a:cs typeface="+mn-cs"/>
              </a:rPr>
              <a:t>Предикат validate_bst_clpfd формулює фундаментальні правила BST через оператори обмежень: для кожного вузла node(Left, Value, Right) автоматично генеруються нерівності LeftValue #&lt; Value та Value #&lt; RightValue. Ці обмеження розповсюджуються рекурсивно по всій структурі дерева, створюючи єдину систему логічних умов.</a:t>
            </a:r>
          </a:p>
          <a:p>
            <a:r>
              <a:rPr lang="ru-UA" sz="1200" kern="1200">
                <a:solidFill>
                  <a:schemeClr val="tx1"/>
                </a:solidFill>
                <a:effectLst/>
                <a:latin typeface="+mn-lt"/>
                <a:ea typeface="+mn-ea"/>
                <a:cs typeface="+mn-cs"/>
              </a:rPr>
              <a:t>У контексті даної роботи CLP(FD) не використовується для базових операцій вставки чи пошуку, оскільки вони базуються на простих порівняннях і не потребують розв'язування систем обмежень. Однак після виконання множинних операцій (особливо структурним методом) валідація через CLP гарантує, що результуюча структура залишається коректним BST, що є критично важливим для математичної строгості реалізованої алгебри множин.</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10</a:t>
            </a:fld>
            <a:endParaRPr lang="ru-UA"/>
          </a:p>
        </p:txBody>
      </p:sp>
    </p:spTree>
    <p:extLst>
      <p:ext uri="{BB962C8B-B14F-4D97-AF65-F5344CB8AC3E}">
        <p14:creationId xmlns:p14="http://schemas.microsoft.com/office/powerpoint/2010/main" val="64178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ru-UA" sz="1200" kern="1200">
                <a:solidFill>
                  <a:schemeClr val="tx1"/>
                </a:solidFill>
                <a:effectLst/>
                <a:latin typeface="+mn-lt"/>
                <a:ea typeface="+mn-ea"/>
                <a:cs typeface="+mn-cs"/>
              </a:rPr>
              <a:t>Для парадигмального зіставлення порівняння аналогічний модуль на Haskell. Дерево описується алгебраїчним типом, функціонально ідентичним Prolog-термам, але з строгою статичною типізацією. Параметр Ord a гарантує на етапі компіляції, що зберігатимуться лише порівнювані значення.</a:t>
            </a:r>
          </a:p>
        </p:txBody>
      </p:sp>
      <p:sp>
        <p:nvSpPr>
          <p:cNvPr id="4" name="Slide Number Placeholder 3"/>
          <p:cNvSpPr>
            <a:spLocks noGrp="1"/>
          </p:cNvSpPr>
          <p:nvPr>
            <p:ph type="sldNum" sz="quarter" idx="5"/>
          </p:nvPr>
        </p:nvSpPr>
        <p:spPr/>
        <p:txBody>
          <a:bodyPr/>
          <a:lstStyle/>
          <a:p>
            <a:fld id="{066953CA-FFDB-4FA5-9A3E-D11DF44BD7EA}" type="slidenum">
              <a:rPr lang="ru-UA" smtClean="0"/>
              <a:t>11</a:t>
            </a:fld>
            <a:endParaRPr lang="ru-UA"/>
          </a:p>
        </p:txBody>
      </p:sp>
    </p:spTree>
    <p:extLst>
      <p:ext uri="{BB962C8B-B14F-4D97-AF65-F5344CB8AC3E}">
        <p14:creationId xmlns:p14="http://schemas.microsoft.com/office/powerpoint/2010/main" val="1738757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ru-UA" sz="1200" kern="1200">
                <a:solidFill>
                  <a:schemeClr val="tx1"/>
                </a:solidFill>
                <a:effectLst/>
                <a:latin typeface="+mn-lt"/>
                <a:ea typeface="+mn-ea"/>
                <a:cs typeface="+mn-cs"/>
              </a:rPr>
              <a:t>Базові операції: Пошук і вставка в обох мовах — рекурсивний спуск із зіставленням зі зразком, проте Haskell використовує охоронні вирази для компактнішого розгалуження, тоді як Prolog описує кожен випадок окремим правилом. Алгоритм deleteRoot концептуально ідентичний, підтверджуючи універсальність логіки BST.</a:t>
            </a:r>
          </a:p>
          <a:p>
            <a:r>
              <a:rPr lang="ru-UA" sz="1200" kern="1200">
                <a:solidFill>
                  <a:schemeClr val="tx1"/>
                </a:solidFill>
                <a:effectLst/>
                <a:latin typeface="+mn-lt"/>
                <a:ea typeface="+mn-ea"/>
                <a:cs typeface="+mn-cs"/>
              </a:rPr>
              <a:t>Множинні операції: Модуль Bst.Sets демонструє виняткову лаконічність Haskell — завдяки функціям вищого порядку (union, intersect, (\\)) операції реалізуються в один рядок як функційний еквівалент спискової стратегії з вищим рівнем абстракції.</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12</a:t>
            </a:fld>
            <a:endParaRPr lang="ru-UA"/>
          </a:p>
        </p:txBody>
      </p:sp>
    </p:spTree>
    <p:extLst>
      <p:ext uri="{BB962C8B-B14F-4D97-AF65-F5344CB8AC3E}">
        <p14:creationId xmlns:p14="http://schemas.microsoft.com/office/powerpoint/2010/main" val="1543290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UA" sz="1200" kern="1200">
                <a:solidFill>
                  <a:schemeClr val="tx1"/>
                </a:solidFill>
                <a:effectLst/>
                <a:latin typeface="+mn-lt"/>
                <a:ea typeface="+mn-ea"/>
                <a:cs typeface="+mn-cs"/>
              </a:rPr>
              <a:t> Порівнюючи реалізації, бачимо фундаментальну різницю підходів. Prolog описує відношення між елементами, дозволяючи використовувати предикати в різних напрямках завдяки уніфікації. Інтеграція CLP(FD) перетворює дерево на систему математичних обмежень, що автоматично розв'язується мовою. Haskell пропонує вищий рівень безпеки через статичну типізацію та компіляційну перевірку коректності. Ліниві обчислення роблять роботу з деревами надзвичайно ефективною, виділяючи пам'ять лише під вузли, до яких звертаємося. В обох випадках декларативний підхід дозволяє уникнути ручного керування станом пам'яті, роблячи код у декілька разів лаконічнішим за імперативні аналоги на Python чи C++.</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13</a:t>
            </a:fld>
            <a:endParaRPr lang="ru-UA"/>
          </a:p>
        </p:txBody>
      </p:sp>
    </p:spTree>
    <p:extLst>
      <p:ext uri="{BB962C8B-B14F-4D97-AF65-F5344CB8AC3E}">
        <p14:creationId xmlns:p14="http://schemas.microsoft.com/office/powerpoint/2010/main" val="4149302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ru-UA" sz="1200" kern="1200">
                <a:solidFill>
                  <a:schemeClr val="tx1"/>
                </a:solidFill>
                <a:effectLst/>
                <a:latin typeface="+mn-lt"/>
                <a:ea typeface="+mn-ea"/>
                <a:cs typeface="+mn-cs"/>
              </a:rPr>
              <a:t>У ході роботи реалізовано повний цикл операцій BST для моделювання множин на Prolog та Haskell. Найскладнішими виявилися видалення вузла з двома нащадками та налаштування CLP-валідації. Ключовим здобутком стало застосування CLP(FD) як декларативної системи обмежень та практичне порівняння логічної й функційної парадигм.</a:t>
            </a:r>
          </a:p>
          <a:p>
            <a:r>
              <a:rPr lang="ru-UA" sz="1200" kern="1200">
                <a:solidFill>
                  <a:schemeClr val="tx1"/>
                </a:solidFill>
                <a:effectLst/>
                <a:latin typeface="+mn-lt"/>
                <a:ea typeface="+mn-ea"/>
                <a:cs typeface="+mn-cs"/>
              </a:rPr>
              <a:t>Трудомісткість склала 12 годин. ШІ-асистенти використовувалися для шаблонів (~20%), архітектура розроблена самостійно. Методи застосовуються в базах даних, компіляторах, SQL та системах ШІ. Обрана спискова стратегія довела універсальність для обох парадигм.</a:t>
            </a:r>
          </a:p>
          <a:p>
            <a:pPr marL="0" marR="0" lvl="0" indent="0" algn="l" defTabSz="914400" rtl="0" eaLnBrk="1" fontAlgn="auto" latinLnBrk="0" hangingPunct="1">
              <a:lnSpc>
                <a:spcPct val="100000"/>
              </a:lnSpc>
              <a:spcBef>
                <a:spcPts val="0"/>
              </a:spcBef>
              <a:spcAft>
                <a:spcPts val="0"/>
              </a:spcAft>
              <a:buClrTx/>
              <a:buSzTx/>
              <a:buFontTx/>
              <a:buNone/>
              <a:tabLst/>
              <a:defRPr/>
            </a:pPr>
            <a:r>
              <a:rPr lang="ru-UA" sz="1200" kern="1200">
                <a:solidFill>
                  <a:schemeClr val="tx1"/>
                </a:solidFill>
                <a:effectLst/>
                <a:latin typeface="+mn-lt"/>
                <a:ea typeface="+mn-ea"/>
                <a:cs typeface="+mn-cs"/>
              </a:rPr>
              <a:t>Усі матеріали, включно з програмним кодом на Prolog та Haskell, презентацією та нотатками, розміщено в репозиторії.</a:t>
            </a:r>
            <a:br>
              <a:rPr lang="uk-UA" sz="1200" kern="1200">
                <a:solidFill>
                  <a:schemeClr val="tx1"/>
                </a:solidFill>
                <a:effectLst/>
                <a:latin typeface="+mn-lt"/>
                <a:ea typeface="+mn-ea"/>
                <a:cs typeface="+mn-cs"/>
              </a:rPr>
            </a:br>
            <a:r>
              <a:rPr lang="ru-RU" sz="1200" kern="1200" err="1">
                <a:solidFill>
                  <a:schemeClr val="tx1"/>
                </a:solidFill>
                <a:effectLst/>
                <a:latin typeface="+mn-lt"/>
                <a:ea typeface="+mn-ea"/>
                <a:cs typeface="+mn-cs"/>
              </a:rPr>
              <a:t>Розглянута</a:t>
            </a:r>
            <a:r>
              <a:rPr lang="ru-RU" sz="1200" kern="1200">
                <a:solidFill>
                  <a:schemeClr val="tx1"/>
                </a:solidFill>
                <a:effectLst/>
                <a:latin typeface="+mn-lt"/>
                <a:ea typeface="+mn-ea"/>
                <a:cs typeface="+mn-cs"/>
              </a:rPr>
              <a:t> в </a:t>
            </a:r>
            <a:r>
              <a:rPr lang="ru-RU" sz="1200" kern="1200" err="1">
                <a:solidFill>
                  <a:schemeClr val="tx1"/>
                </a:solidFill>
                <a:effectLst/>
                <a:latin typeface="+mn-lt"/>
                <a:ea typeface="+mn-ea"/>
                <a:cs typeface="+mn-cs"/>
              </a:rPr>
              <a:t>даній</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доповіді</a:t>
            </a:r>
            <a:r>
              <a:rPr lang="ru-RU" sz="1200" kern="1200">
                <a:solidFill>
                  <a:schemeClr val="tx1"/>
                </a:solidFill>
                <a:effectLst/>
                <a:latin typeface="+mn-lt"/>
                <a:ea typeface="+mn-ea"/>
                <a:cs typeface="+mn-cs"/>
              </a:rPr>
              <a:t> структура </a:t>
            </a:r>
            <a:r>
              <a:rPr lang="ru-RU" sz="1200" kern="1200" err="1">
                <a:solidFill>
                  <a:schemeClr val="tx1"/>
                </a:solidFill>
                <a:effectLst/>
                <a:latin typeface="+mn-lt"/>
                <a:ea typeface="+mn-ea"/>
                <a:cs typeface="+mn-cs"/>
              </a:rPr>
              <a:t>бінарного</a:t>
            </a:r>
            <a:r>
              <a:rPr lang="ru-RU" sz="1200" kern="1200">
                <a:solidFill>
                  <a:schemeClr val="tx1"/>
                </a:solidFill>
                <a:effectLst/>
                <a:latin typeface="+mn-lt"/>
                <a:ea typeface="+mn-ea"/>
                <a:cs typeface="+mn-cs"/>
              </a:rPr>
              <a:t> дерева пошуку є </a:t>
            </a:r>
            <a:r>
              <a:rPr lang="ru-RU" sz="1200" kern="1200" err="1">
                <a:solidFill>
                  <a:schemeClr val="tx1"/>
                </a:solidFill>
                <a:effectLst/>
                <a:latin typeface="+mn-lt"/>
                <a:ea typeface="+mn-ea"/>
                <a:cs typeface="+mn-cs"/>
              </a:rPr>
              <a:t>базовим</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випадком</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ширшого</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класу</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деревоподібних</a:t>
            </a:r>
            <a:r>
              <a:rPr lang="ru-RU" sz="1200" kern="1200">
                <a:solidFill>
                  <a:schemeClr val="tx1"/>
                </a:solidFill>
                <a:effectLst/>
                <a:latin typeface="+mn-lt"/>
                <a:ea typeface="+mn-ea"/>
                <a:cs typeface="+mn-cs"/>
              </a:rPr>
              <a:t> структур даних. </a:t>
            </a:r>
            <a:r>
              <a:rPr lang="ru-RU" sz="1200" kern="1200" err="1">
                <a:solidFill>
                  <a:schemeClr val="tx1"/>
                </a:solidFill>
                <a:effectLst/>
                <a:latin typeface="+mn-lt"/>
                <a:ea typeface="+mn-ea"/>
                <a:cs typeface="+mn-cs"/>
              </a:rPr>
              <a:t>Однак</a:t>
            </a:r>
            <a:r>
              <a:rPr lang="ru-RU"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BST</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має</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суттєве</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обмеження</a:t>
            </a:r>
            <a:r>
              <a:rPr lang="ru-RU" sz="1200" kern="1200">
                <a:solidFill>
                  <a:schemeClr val="tx1"/>
                </a:solidFill>
                <a:effectLst/>
                <a:latin typeface="+mn-lt"/>
                <a:ea typeface="+mn-ea"/>
                <a:cs typeface="+mn-cs"/>
              </a:rPr>
              <a:t> — </a:t>
            </a:r>
            <a:r>
              <a:rPr lang="ru-RU" sz="1200" kern="1200" err="1">
                <a:solidFill>
                  <a:schemeClr val="tx1"/>
                </a:solidFill>
                <a:effectLst/>
                <a:latin typeface="+mn-lt"/>
                <a:ea typeface="+mn-ea"/>
                <a:cs typeface="+mn-cs"/>
              </a:rPr>
              <a:t>відсутність</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гарантій</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балансування</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може</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призвести</a:t>
            </a:r>
            <a:r>
              <a:rPr lang="ru-RU" sz="1200" kern="1200">
                <a:solidFill>
                  <a:schemeClr val="tx1"/>
                </a:solidFill>
                <a:effectLst/>
                <a:latin typeface="+mn-lt"/>
                <a:ea typeface="+mn-ea"/>
                <a:cs typeface="+mn-cs"/>
              </a:rPr>
              <a:t> до виродження в лінійний список. Саме </a:t>
            </a:r>
            <a:r>
              <a:rPr lang="ru-RU" sz="1200" kern="1200" err="1">
                <a:solidFill>
                  <a:schemeClr val="tx1"/>
                </a:solidFill>
                <a:effectLst/>
                <a:latin typeface="+mn-lt"/>
                <a:ea typeface="+mn-ea"/>
                <a:cs typeface="+mn-cs"/>
              </a:rPr>
              <a:t>ці</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недоліки</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усувають</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збалансовані</a:t>
            </a:r>
            <a:r>
              <a:rPr lang="ru-RU" sz="1200" kern="1200">
                <a:solidFill>
                  <a:schemeClr val="tx1"/>
                </a:solidFill>
                <a:effectLst/>
                <a:latin typeface="+mn-lt"/>
                <a:ea typeface="+mn-ea"/>
                <a:cs typeface="+mn-cs"/>
              </a:rPr>
              <a:t> дерева, </a:t>
            </a:r>
            <a:r>
              <a:rPr lang="ru-RU" sz="1200" kern="1200" err="1">
                <a:solidFill>
                  <a:schemeClr val="tx1"/>
                </a:solidFill>
                <a:effectLst/>
                <a:latin typeface="+mn-lt"/>
                <a:ea typeface="+mn-ea"/>
                <a:cs typeface="+mn-cs"/>
              </a:rPr>
              <a:t>зокрема</a:t>
            </a:r>
            <a:r>
              <a:rPr lang="ru-RU" sz="1200" kern="1200">
                <a:solidFill>
                  <a:schemeClr val="tx1"/>
                </a:solidFill>
                <a:effectLst/>
                <a:latin typeface="+mn-lt"/>
                <a:ea typeface="+mn-ea"/>
                <a:cs typeface="+mn-cs"/>
              </a:rPr>
              <a:t> 2-3 дерева та </a:t>
            </a:r>
            <a:r>
              <a:rPr lang="ru-RU" sz="1200" kern="1200" err="1">
                <a:solidFill>
                  <a:schemeClr val="tx1"/>
                </a:solidFill>
                <a:effectLst/>
                <a:latin typeface="+mn-lt"/>
                <a:ea typeface="+mn-ea"/>
                <a:cs typeface="+mn-cs"/>
              </a:rPr>
              <a:t>їх</a:t>
            </a:r>
            <a:r>
              <a:rPr lang="ru-RU" sz="1200" kern="1200">
                <a:solidFill>
                  <a:schemeClr val="tx1"/>
                </a:solidFill>
                <a:effectLst/>
                <a:latin typeface="+mn-lt"/>
                <a:ea typeface="+mn-ea"/>
                <a:cs typeface="+mn-cs"/>
              </a:rPr>
              <a:t> узагальнення — </a:t>
            </a:r>
            <a:r>
              <a:rPr lang="en-US" sz="1200" kern="1200">
                <a:solidFill>
                  <a:schemeClr val="tx1"/>
                </a:solidFill>
                <a:effectLst/>
                <a:latin typeface="+mn-lt"/>
                <a:ea typeface="+mn-ea"/>
                <a:cs typeface="+mn-cs"/>
              </a:rPr>
              <a:t>m</a:t>
            </a:r>
            <a:r>
              <a:rPr lang="ru-RU" sz="1200" kern="1200">
                <a:solidFill>
                  <a:schemeClr val="tx1"/>
                </a:solidFill>
                <a:effectLst/>
                <a:latin typeface="+mn-lt"/>
                <a:ea typeface="+mn-ea"/>
                <a:cs typeface="+mn-cs"/>
              </a:rPr>
              <a:t>-</a:t>
            </a:r>
            <a:r>
              <a:rPr lang="en-US" sz="1200" kern="1200">
                <a:solidFill>
                  <a:schemeClr val="tx1"/>
                </a:solidFill>
                <a:effectLst/>
                <a:latin typeface="+mn-lt"/>
                <a:ea typeface="+mn-ea"/>
                <a:cs typeface="+mn-cs"/>
              </a:rPr>
              <a:t>n</a:t>
            </a:r>
            <a:r>
              <a:rPr lang="ru-RU" sz="1200" kern="1200">
                <a:solidFill>
                  <a:schemeClr val="tx1"/>
                </a:solidFill>
                <a:effectLst/>
                <a:latin typeface="+mn-lt"/>
                <a:ea typeface="+mn-ea"/>
                <a:cs typeface="+mn-cs"/>
              </a:rPr>
              <a:t> дерева, </a:t>
            </a:r>
            <a:r>
              <a:rPr lang="ru-RU" sz="1200" kern="1200" err="1">
                <a:solidFill>
                  <a:schemeClr val="tx1"/>
                </a:solidFill>
                <a:effectLst/>
                <a:latin typeface="+mn-lt"/>
                <a:ea typeface="+mn-ea"/>
                <a:cs typeface="+mn-cs"/>
              </a:rPr>
              <a:t>які</a:t>
            </a:r>
            <a:r>
              <a:rPr lang="ru-RU" sz="1200" kern="1200">
                <a:solidFill>
                  <a:schemeClr val="tx1"/>
                </a:solidFill>
                <a:effectLst/>
                <a:latin typeface="+mn-lt"/>
                <a:ea typeface="+mn-ea"/>
                <a:cs typeface="+mn-cs"/>
              </a:rPr>
              <a:t> буде </a:t>
            </a:r>
            <a:r>
              <a:rPr lang="ru-RU" sz="1200" kern="1200" err="1">
                <a:solidFill>
                  <a:schemeClr val="tx1"/>
                </a:solidFill>
                <a:effectLst/>
                <a:latin typeface="+mn-lt"/>
                <a:ea typeface="+mn-ea"/>
                <a:cs typeface="+mn-cs"/>
              </a:rPr>
              <a:t>розглянуто</a:t>
            </a:r>
            <a:r>
              <a:rPr lang="ru-RU" sz="1200" kern="1200">
                <a:solidFill>
                  <a:schemeClr val="tx1"/>
                </a:solidFill>
                <a:effectLst/>
                <a:latin typeface="+mn-lt"/>
                <a:ea typeface="+mn-ea"/>
                <a:cs typeface="+mn-cs"/>
              </a:rPr>
              <a:t> в </a:t>
            </a:r>
            <a:r>
              <a:rPr lang="ru-RU" sz="1200" kern="1200" err="1">
                <a:solidFill>
                  <a:schemeClr val="tx1"/>
                </a:solidFill>
                <a:effectLst/>
                <a:latin typeface="+mn-lt"/>
                <a:ea typeface="+mn-ea"/>
                <a:cs typeface="+mn-cs"/>
              </a:rPr>
              <a:t>наступній</a:t>
            </a:r>
            <a:r>
              <a:rPr lang="ru-RU" sz="1200" kern="1200">
                <a:solidFill>
                  <a:schemeClr val="tx1"/>
                </a:solidFill>
                <a:effectLst/>
                <a:latin typeface="+mn-lt"/>
                <a:ea typeface="+mn-ea"/>
                <a:cs typeface="+mn-cs"/>
              </a:rPr>
              <a:t> </a:t>
            </a:r>
            <a:r>
              <a:rPr lang="ru-RU" sz="1200" kern="1200" err="1">
                <a:solidFill>
                  <a:schemeClr val="tx1"/>
                </a:solidFill>
                <a:effectLst/>
                <a:latin typeface="+mn-lt"/>
                <a:ea typeface="+mn-ea"/>
                <a:cs typeface="+mn-cs"/>
              </a:rPr>
              <a:t>доповіді</a:t>
            </a:r>
            <a:r>
              <a:rPr lang="ru-RU" sz="1200" kern="1200">
                <a:solidFill>
                  <a:schemeClr val="tx1"/>
                </a:solidFill>
                <a:effectLst/>
                <a:latin typeface="+mn-lt"/>
                <a:ea typeface="+mn-ea"/>
                <a:cs typeface="+mn-cs"/>
              </a:rPr>
              <a:t>.</a:t>
            </a:r>
            <a:endParaRPr lang="ru-UA" sz="1200" kern="1200">
              <a:solidFill>
                <a:schemeClr val="tx1"/>
              </a:solidFill>
              <a:effectLst/>
              <a:latin typeface="+mn-lt"/>
              <a:ea typeface="+mn-ea"/>
              <a:cs typeface="+mn-cs"/>
            </a:endParaRPr>
          </a:p>
          <a:p>
            <a:endParaRPr lang="ru-UA" sz="1200" kern="1200">
              <a:solidFill>
                <a:schemeClr val="tx1"/>
              </a:solidFill>
              <a:effectLst/>
              <a:latin typeface="+mn-lt"/>
              <a:ea typeface="+mn-ea"/>
              <a:cs typeface="+mn-cs"/>
            </a:endParaRP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14</a:t>
            </a:fld>
            <a:endParaRPr lang="ru-UA"/>
          </a:p>
        </p:txBody>
      </p:sp>
    </p:spTree>
    <p:extLst>
      <p:ext uri="{BB962C8B-B14F-4D97-AF65-F5344CB8AC3E}">
        <p14:creationId xmlns:p14="http://schemas.microsoft.com/office/powerpoint/2010/main" val="419836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4AAAB-2F3B-0F69-31E1-CDB7589C4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04438-1C98-5E6F-A3B4-EE4EC9A8BBB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AD39FD8-2518-CB18-F46F-F4774912E771}"/>
              </a:ext>
            </a:extLst>
          </p:cNvPr>
          <p:cNvSpPr>
            <a:spLocks noGrp="1"/>
          </p:cNvSpPr>
          <p:nvPr>
            <p:ph type="body" idx="1"/>
          </p:nvPr>
        </p:nvSpPr>
        <p:spPr/>
        <p:txBody>
          <a:bodyPr/>
          <a:lstStyle/>
          <a:p>
            <a:r>
              <a:rPr lang="ru-RU"/>
              <a:t>На цьому етапі буде </a:t>
            </a:r>
            <a:r>
              <a:rPr lang="ru-RU" err="1"/>
              <a:t>розглянута</a:t>
            </a:r>
            <a:r>
              <a:rPr lang="ru-RU"/>
              <a:t> тема: </a:t>
            </a:r>
            <a:r>
              <a:rPr lang="ru-RU" b="1"/>
              <a:t>2-3-дерева</a:t>
            </a:r>
            <a:r>
              <a:rPr lang="ru-RU"/>
              <a:t> та </a:t>
            </a:r>
            <a:r>
              <a:rPr lang="ru-RU" b="1"/>
              <a:t>(</a:t>
            </a:r>
            <a:r>
              <a:rPr lang="en-US" b="1"/>
              <a:t>m,n)-</a:t>
            </a:r>
            <a:r>
              <a:rPr lang="ru-RU" b="1"/>
              <a:t>дерева</a:t>
            </a:r>
            <a:r>
              <a:rPr lang="ru-RU"/>
              <a:t> як самозбалансовані структури даних для ефективного пошуку й вставки. Основна ідея цих дерев — не допустити “виродження” структури в лінійний список, що різко погіршує швидкодію. Далі </a:t>
            </a:r>
            <a:r>
              <a:rPr lang="uk-UA" noProof="0"/>
              <a:t>послідовно</a:t>
            </a:r>
            <a:r>
              <a:rPr lang="ru-RU"/>
              <a:t> розглядаються: мотивація використання, представлення вузлів у </a:t>
            </a:r>
            <a:r>
              <a:rPr lang="en-US"/>
              <a:t>Prolog, </a:t>
            </a:r>
            <a:r>
              <a:rPr lang="ru-RU"/>
              <a:t>базові операції (пошук і вставка), а також узагальнення 2-3-дерева до (</a:t>
            </a:r>
            <a:r>
              <a:rPr lang="en-US"/>
              <a:t>m,n)-</a:t>
            </a:r>
            <a:r>
              <a:rPr lang="ru-RU"/>
              <a:t>дерева через параметри </a:t>
            </a:r>
            <a:r>
              <a:rPr lang="en-US" b="1"/>
              <a:t>M</a:t>
            </a:r>
            <a:r>
              <a:rPr lang="en-US"/>
              <a:t> </a:t>
            </a:r>
            <a:r>
              <a:rPr lang="ru-RU"/>
              <a:t>і </a:t>
            </a:r>
            <a:r>
              <a:rPr lang="en-US" b="1"/>
              <a:t>N</a:t>
            </a:r>
            <a:r>
              <a:rPr lang="en-US"/>
              <a:t>.</a:t>
            </a:r>
            <a:endParaRPr lang="ru-UA"/>
          </a:p>
        </p:txBody>
      </p:sp>
      <p:sp>
        <p:nvSpPr>
          <p:cNvPr id="4" name="Slide Number Placeholder 3">
            <a:extLst>
              <a:ext uri="{FF2B5EF4-FFF2-40B4-BE49-F238E27FC236}">
                <a16:creationId xmlns:a16="http://schemas.microsoft.com/office/drawing/2014/main" id="{D24171D4-7F15-97AC-6ECF-4818899DFA79}"/>
              </a:ext>
            </a:extLst>
          </p:cNvPr>
          <p:cNvSpPr>
            <a:spLocks noGrp="1"/>
          </p:cNvSpPr>
          <p:nvPr>
            <p:ph type="sldNum" sz="quarter" idx="5"/>
          </p:nvPr>
        </p:nvSpPr>
        <p:spPr/>
        <p:txBody>
          <a:bodyPr/>
          <a:lstStyle/>
          <a:p>
            <a:fld id="{066953CA-FFDB-4FA5-9A3E-D11DF44BD7EA}" type="slidenum">
              <a:rPr lang="ru-UA" smtClean="0"/>
              <a:t>15</a:t>
            </a:fld>
            <a:endParaRPr lang="ru-UA"/>
          </a:p>
        </p:txBody>
      </p:sp>
    </p:spTree>
    <p:extLst>
      <p:ext uri="{BB962C8B-B14F-4D97-AF65-F5344CB8AC3E}">
        <p14:creationId xmlns:p14="http://schemas.microsoft.com/office/powerpoint/2010/main" val="3123716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1FDD8-2BAA-2710-59EB-64FFD22D18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95D6C-2673-2E47-6EB6-DD1934D20E5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951A472-E094-768D-55F8-0F50597A44C0}"/>
              </a:ext>
            </a:extLst>
          </p:cNvPr>
          <p:cNvSpPr>
            <a:spLocks noGrp="1"/>
          </p:cNvSpPr>
          <p:nvPr>
            <p:ph type="body" idx="1"/>
          </p:nvPr>
        </p:nvSpPr>
        <p:spPr/>
        <p:txBody>
          <a:bodyPr/>
          <a:lstStyle/>
          <a:p>
            <a:r>
              <a:rPr lang="ru-RU" err="1"/>
              <a:t>Під</a:t>
            </a:r>
            <a:r>
              <a:rPr lang="ru-RU"/>
              <a:t> час </a:t>
            </a:r>
            <a:r>
              <a:rPr lang="ru-RU" err="1"/>
              <a:t>підготовки</a:t>
            </a:r>
            <a:r>
              <a:rPr lang="ru-RU"/>
              <a:t> були </a:t>
            </a:r>
            <a:r>
              <a:rPr lang="ru-RU" err="1"/>
              <a:t>переглянуті</a:t>
            </a:r>
            <a:r>
              <a:rPr lang="ru-RU"/>
              <a:t> </a:t>
            </a:r>
            <a:r>
              <a:rPr lang="ru-RU" err="1"/>
              <a:t>матеріали</a:t>
            </a:r>
            <a:r>
              <a:rPr lang="ru-RU"/>
              <a:t> з прикладами </a:t>
            </a:r>
            <a:r>
              <a:rPr lang="ru-RU" err="1"/>
              <a:t>реалізації</a:t>
            </a:r>
            <a:r>
              <a:rPr lang="ru-RU"/>
              <a:t> 2-3-дерев на </a:t>
            </a:r>
            <a:r>
              <a:rPr lang="ru-RU" err="1"/>
              <a:t>Prolog</a:t>
            </a:r>
            <a:r>
              <a:rPr lang="ru-RU"/>
              <a:t>. </a:t>
            </a:r>
            <a:r>
              <a:rPr lang="ru-RU" err="1"/>
              <a:t>Їхня</a:t>
            </a:r>
            <a:r>
              <a:rPr lang="ru-RU"/>
              <a:t> сильна сторона — </a:t>
            </a:r>
            <a:r>
              <a:rPr lang="ru-RU" b="1" err="1"/>
              <a:t>структурована</a:t>
            </a:r>
            <a:r>
              <a:rPr lang="ru-RU" b="1"/>
              <a:t> подача</a:t>
            </a:r>
            <a:r>
              <a:rPr lang="ru-RU"/>
              <a:t>: </a:t>
            </a:r>
            <a:r>
              <a:rPr lang="ru-RU" err="1"/>
              <a:t>від</a:t>
            </a:r>
            <a:r>
              <a:rPr lang="ru-RU"/>
              <a:t> базового представлення вузлів до </a:t>
            </a:r>
            <a:r>
              <a:rPr lang="ru-RU" err="1"/>
              <a:t>операцій</a:t>
            </a:r>
            <a:r>
              <a:rPr lang="ru-RU"/>
              <a:t> і деталей </a:t>
            </a:r>
            <a:r>
              <a:rPr lang="ru-RU" err="1"/>
              <a:t>реалізації</a:t>
            </a:r>
            <a:r>
              <a:rPr lang="ru-RU"/>
              <a:t>. </a:t>
            </a:r>
            <a:r>
              <a:rPr lang="ru-RU" err="1"/>
              <a:t>Такий</a:t>
            </a:r>
            <a:r>
              <a:rPr lang="ru-RU"/>
              <a:t> стиль </a:t>
            </a:r>
            <a:r>
              <a:rPr lang="ru-RU" err="1"/>
              <a:t>подачі</a:t>
            </a:r>
            <a:r>
              <a:rPr lang="ru-RU"/>
              <a:t> </a:t>
            </a:r>
            <a:r>
              <a:rPr lang="ru-RU" err="1"/>
              <a:t>зручний</a:t>
            </a:r>
            <a:r>
              <a:rPr lang="ru-RU"/>
              <a:t> для </a:t>
            </a:r>
            <a:r>
              <a:rPr lang="ru-RU" err="1"/>
              <a:t>орієнтації</a:t>
            </a:r>
            <a:r>
              <a:rPr lang="ru-RU"/>
              <a:t> та </a:t>
            </a:r>
            <a:r>
              <a:rPr lang="ru-RU" err="1"/>
              <a:t>побудови</a:t>
            </a:r>
            <a:r>
              <a:rPr lang="ru-RU"/>
              <a:t> </a:t>
            </a:r>
            <a:r>
              <a:rPr lang="ru-RU" err="1"/>
              <a:t>власної</a:t>
            </a:r>
            <a:r>
              <a:rPr lang="ru-RU"/>
              <a:t> </a:t>
            </a:r>
            <a:r>
              <a:rPr lang="ru-RU" err="1"/>
              <a:t>логіки</a:t>
            </a:r>
            <a:r>
              <a:rPr lang="ru-RU"/>
              <a:t> </a:t>
            </a:r>
            <a:r>
              <a:rPr lang="ru-RU" err="1"/>
              <a:t>викладу</a:t>
            </a:r>
            <a:r>
              <a:rPr lang="ru-RU"/>
              <a:t>. </a:t>
            </a:r>
            <a:r>
              <a:rPr lang="ru-RU" err="1"/>
              <a:t>Водночас</a:t>
            </a:r>
            <a:r>
              <a:rPr lang="ru-RU"/>
              <a:t> у </a:t>
            </a:r>
            <a:r>
              <a:rPr lang="ru-RU" err="1"/>
              <a:t>багатьох</a:t>
            </a:r>
            <a:r>
              <a:rPr lang="ru-RU"/>
              <a:t> прикладах </a:t>
            </a:r>
            <a:r>
              <a:rPr lang="ru-RU" err="1"/>
              <a:t>недостатньо</a:t>
            </a:r>
            <a:r>
              <a:rPr lang="ru-RU"/>
              <a:t> </a:t>
            </a:r>
            <a:r>
              <a:rPr lang="ru-RU" err="1"/>
              <a:t>чітко</a:t>
            </a:r>
            <a:r>
              <a:rPr lang="ru-RU"/>
              <a:t> </a:t>
            </a:r>
            <a:r>
              <a:rPr lang="ru-RU" err="1"/>
              <a:t>пояснюється</a:t>
            </a:r>
            <a:r>
              <a:rPr lang="ru-RU"/>
              <a:t> </a:t>
            </a:r>
            <a:r>
              <a:rPr lang="ru-RU" err="1"/>
              <a:t>головна</a:t>
            </a:r>
            <a:r>
              <a:rPr lang="ru-RU"/>
              <a:t> причина використання 2-3-дерев: </a:t>
            </a:r>
            <a:r>
              <a:rPr lang="ru-RU" err="1"/>
              <a:t>звичайне</a:t>
            </a:r>
            <a:r>
              <a:rPr lang="ru-RU"/>
              <a:t> </a:t>
            </a:r>
            <a:r>
              <a:rPr lang="ru-RU" err="1"/>
              <a:t>бінарне</a:t>
            </a:r>
            <a:r>
              <a:rPr lang="ru-RU"/>
              <a:t> дерево пошуку при </a:t>
            </a:r>
            <a:r>
              <a:rPr lang="ru-RU" err="1"/>
              <a:t>вставці</a:t>
            </a:r>
            <a:r>
              <a:rPr lang="ru-RU"/>
              <a:t> </a:t>
            </a:r>
            <a:r>
              <a:rPr lang="ru-RU" err="1"/>
              <a:t>відсортованих</a:t>
            </a:r>
            <a:r>
              <a:rPr lang="ru-RU"/>
              <a:t> даних </a:t>
            </a:r>
            <a:r>
              <a:rPr lang="ru-RU" err="1"/>
              <a:t>може</a:t>
            </a:r>
            <a:r>
              <a:rPr lang="ru-RU"/>
              <a:t> </a:t>
            </a:r>
            <a:r>
              <a:rPr lang="ru-RU" err="1"/>
              <a:t>перетворитися</a:t>
            </a:r>
            <a:r>
              <a:rPr lang="ru-RU"/>
              <a:t> на “список”, і </a:t>
            </a:r>
            <a:r>
              <a:rPr lang="ru-RU" err="1"/>
              <a:t>тоді</a:t>
            </a:r>
            <a:r>
              <a:rPr lang="ru-RU"/>
              <a:t> пошук/вставка </a:t>
            </a:r>
            <a:r>
              <a:rPr lang="ru-RU" err="1"/>
              <a:t>деградують</a:t>
            </a:r>
            <a:r>
              <a:rPr lang="ru-RU"/>
              <a:t> до </a:t>
            </a:r>
            <a:r>
              <a:rPr lang="ru-RU" b="1"/>
              <a:t>O(n)</a:t>
            </a:r>
            <a:r>
              <a:rPr lang="ru-RU"/>
              <a:t>. Самозбалансовані дерева </a:t>
            </a:r>
            <a:r>
              <a:rPr lang="ru-RU" err="1"/>
              <a:t>зберігають</a:t>
            </a:r>
            <a:r>
              <a:rPr lang="ru-RU"/>
              <a:t> </a:t>
            </a:r>
            <a:r>
              <a:rPr lang="ru-RU" err="1"/>
              <a:t>висоту</a:t>
            </a:r>
            <a:r>
              <a:rPr lang="ru-RU"/>
              <a:t> </a:t>
            </a:r>
            <a:r>
              <a:rPr lang="ru-RU" err="1"/>
              <a:t>близькою</a:t>
            </a:r>
            <a:r>
              <a:rPr lang="ru-RU"/>
              <a:t> до </a:t>
            </a:r>
            <a:r>
              <a:rPr lang="ru-RU" err="1"/>
              <a:t>логарифмічної</a:t>
            </a:r>
            <a:r>
              <a:rPr lang="ru-RU"/>
              <a:t>, тому </a:t>
            </a:r>
            <a:r>
              <a:rPr lang="ru-RU" err="1"/>
              <a:t>ефективність</a:t>
            </a:r>
            <a:r>
              <a:rPr lang="ru-RU"/>
              <a:t> не </a:t>
            </a:r>
            <a:r>
              <a:rPr lang="ru-RU" err="1"/>
              <a:t>погіршується</a:t>
            </a:r>
            <a:r>
              <a:rPr lang="ru-RU"/>
              <a:t> </a:t>
            </a:r>
            <a:r>
              <a:rPr lang="ru-RU" err="1"/>
              <a:t>навіть</a:t>
            </a:r>
            <a:r>
              <a:rPr lang="ru-RU"/>
              <a:t> на “</a:t>
            </a:r>
            <a:r>
              <a:rPr lang="ru-RU" err="1"/>
              <a:t>поганих</a:t>
            </a:r>
            <a:r>
              <a:rPr lang="ru-RU"/>
              <a:t>” наборах даних.</a:t>
            </a:r>
            <a:endParaRPr lang="ru-UA"/>
          </a:p>
        </p:txBody>
      </p:sp>
      <p:sp>
        <p:nvSpPr>
          <p:cNvPr id="4" name="Slide Number Placeholder 3">
            <a:extLst>
              <a:ext uri="{FF2B5EF4-FFF2-40B4-BE49-F238E27FC236}">
                <a16:creationId xmlns:a16="http://schemas.microsoft.com/office/drawing/2014/main" id="{77EDAD0F-967A-2B0B-A20F-1DF592A6EA33}"/>
              </a:ext>
            </a:extLst>
          </p:cNvPr>
          <p:cNvSpPr>
            <a:spLocks noGrp="1"/>
          </p:cNvSpPr>
          <p:nvPr>
            <p:ph type="sldNum" sz="quarter" idx="5"/>
          </p:nvPr>
        </p:nvSpPr>
        <p:spPr/>
        <p:txBody>
          <a:bodyPr/>
          <a:lstStyle/>
          <a:p>
            <a:fld id="{066953CA-FFDB-4FA5-9A3E-D11DF44BD7EA}" type="slidenum">
              <a:rPr lang="ru-UA" smtClean="0"/>
              <a:t>16</a:t>
            </a:fld>
            <a:endParaRPr lang="ru-UA"/>
          </a:p>
        </p:txBody>
      </p:sp>
    </p:spTree>
    <p:extLst>
      <p:ext uri="{BB962C8B-B14F-4D97-AF65-F5344CB8AC3E}">
        <p14:creationId xmlns:p14="http://schemas.microsoft.com/office/powerpoint/2010/main" val="315583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14518-6963-9896-7E61-E0A4D6BCF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C035B4-471B-FE00-C3A2-CE42367CACD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D986BB1-44F2-B3EB-3437-4166F2434D4E}"/>
              </a:ext>
            </a:extLst>
          </p:cNvPr>
          <p:cNvSpPr>
            <a:spLocks noGrp="1"/>
          </p:cNvSpPr>
          <p:nvPr>
            <p:ph type="body" idx="1"/>
          </p:nvPr>
        </p:nvSpPr>
        <p:spPr/>
        <p:txBody>
          <a:bodyPr/>
          <a:lstStyle/>
          <a:p>
            <a:r>
              <a:rPr lang="ru-RU"/>
              <a:t>2-3-дерево у </a:t>
            </a:r>
            <a:r>
              <a:rPr lang="ru-RU" err="1"/>
              <a:t>реалізації</a:t>
            </a:r>
            <a:r>
              <a:rPr lang="ru-RU"/>
              <a:t> представлено </a:t>
            </a:r>
            <a:r>
              <a:rPr lang="ru-RU" err="1"/>
              <a:t>трьома</a:t>
            </a:r>
            <a:r>
              <a:rPr lang="ru-RU"/>
              <a:t> формами </a:t>
            </a:r>
            <a:r>
              <a:rPr lang="ru-RU" err="1"/>
              <a:t>термів</a:t>
            </a:r>
            <a:r>
              <a:rPr lang="ru-RU"/>
              <a:t>: </a:t>
            </a:r>
            <a:r>
              <a:rPr lang="en-US" sz="1200" kern="1200">
                <a:solidFill>
                  <a:schemeClr val="tx1"/>
                </a:solidFill>
                <a:latin typeface="+mn-lt"/>
                <a:ea typeface="+mn-ea"/>
                <a:cs typeface="+mn-cs"/>
              </a:rPr>
              <a:t>empty</a:t>
            </a:r>
            <a:r>
              <a:rPr lang="en-US"/>
              <a:t>, </a:t>
            </a:r>
            <a:r>
              <a:rPr lang="en-US" sz="1200" kern="1200">
                <a:solidFill>
                  <a:schemeClr val="tx1"/>
                </a:solidFill>
                <a:latin typeface="+mn-lt"/>
                <a:ea typeface="+mn-ea"/>
                <a:cs typeface="+mn-cs"/>
              </a:rPr>
              <a:t>two(K, Left, Right)</a:t>
            </a:r>
            <a:r>
              <a:rPr lang="en-US"/>
              <a:t> </a:t>
            </a:r>
            <a:r>
              <a:rPr lang="ru-RU"/>
              <a:t>і </a:t>
            </a:r>
            <a:r>
              <a:rPr lang="en-US" sz="1200" kern="1200">
                <a:solidFill>
                  <a:schemeClr val="tx1"/>
                </a:solidFill>
                <a:latin typeface="+mn-lt"/>
                <a:ea typeface="+mn-ea"/>
                <a:cs typeface="+mn-cs"/>
              </a:rPr>
              <a:t>three(K1, K2, Left, Middle, Right)</a:t>
            </a:r>
            <a:r>
              <a:rPr lang="en-US"/>
              <a:t>. </a:t>
            </a:r>
            <a:r>
              <a:rPr lang="ru-RU" err="1"/>
              <a:t>Вузол</a:t>
            </a:r>
            <a:r>
              <a:rPr lang="ru-RU"/>
              <a:t> </a:t>
            </a:r>
            <a:r>
              <a:rPr lang="en-US" sz="1200" kern="1200">
                <a:solidFill>
                  <a:schemeClr val="tx1"/>
                </a:solidFill>
                <a:latin typeface="+mn-lt"/>
                <a:ea typeface="+mn-ea"/>
                <a:cs typeface="+mn-cs"/>
              </a:rPr>
              <a:t>two/3</a:t>
            </a:r>
            <a:r>
              <a:rPr lang="en-US"/>
              <a:t> </a:t>
            </a:r>
            <a:r>
              <a:rPr lang="ru-RU" err="1"/>
              <a:t>містить</a:t>
            </a:r>
            <a:r>
              <a:rPr lang="ru-RU"/>
              <a:t> один ключ і два </a:t>
            </a:r>
            <a:r>
              <a:rPr lang="ru-RU" err="1"/>
              <a:t>піддерева</a:t>
            </a:r>
            <a:r>
              <a:rPr lang="ru-RU"/>
              <a:t>, а </a:t>
            </a:r>
            <a:r>
              <a:rPr lang="en-US" sz="1200" kern="1200">
                <a:solidFill>
                  <a:schemeClr val="tx1"/>
                </a:solidFill>
                <a:latin typeface="+mn-lt"/>
                <a:ea typeface="+mn-ea"/>
                <a:cs typeface="+mn-cs"/>
              </a:rPr>
              <a:t>three/5</a:t>
            </a:r>
            <a:r>
              <a:rPr lang="en-US"/>
              <a:t> — </a:t>
            </a:r>
            <a:r>
              <a:rPr lang="ru-RU"/>
              <a:t>два </a:t>
            </a:r>
            <a:r>
              <a:rPr lang="ru-RU" err="1"/>
              <a:t>ключі</a:t>
            </a:r>
            <a:r>
              <a:rPr lang="ru-RU"/>
              <a:t> й три </a:t>
            </a:r>
            <a:r>
              <a:rPr lang="ru-RU" err="1"/>
              <a:t>піддерева</a:t>
            </a:r>
            <a:r>
              <a:rPr lang="ru-RU"/>
              <a:t>. Для </a:t>
            </a:r>
            <a:r>
              <a:rPr lang="ru-RU" err="1"/>
              <a:t>коректності</a:t>
            </a:r>
            <a:r>
              <a:rPr lang="ru-RU"/>
              <a:t> 3-вузла </a:t>
            </a:r>
            <a:r>
              <a:rPr lang="ru-RU" err="1"/>
              <a:t>ключі</a:t>
            </a:r>
            <a:r>
              <a:rPr lang="ru-RU"/>
              <a:t> </a:t>
            </a:r>
            <a:r>
              <a:rPr lang="ru-RU" err="1"/>
              <a:t>мають</a:t>
            </a:r>
            <a:r>
              <a:rPr lang="ru-RU"/>
              <a:t> бути </a:t>
            </a:r>
            <a:r>
              <a:rPr lang="ru-RU" err="1"/>
              <a:t>впорядковані</a:t>
            </a:r>
            <a:r>
              <a:rPr lang="ru-RU"/>
              <a:t>: </a:t>
            </a:r>
            <a:r>
              <a:rPr lang="en-US" sz="1200" kern="1200">
                <a:solidFill>
                  <a:schemeClr val="tx1"/>
                </a:solidFill>
                <a:latin typeface="+mn-lt"/>
                <a:ea typeface="+mn-ea"/>
                <a:cs typeface="+mn-cs"/>
              </a:rPr>
              <a:t>K1 @&lt; K2</a:t>
            </a:r>
            <a:r>
              <a:rPr lang="en-US"/>
              <a:t>. </a:t>
            </a:r>
            <a:r>
              <a:rPr lang="ru-RU"/>
              <a:t>Тут </a:t>
            </a:r>
            <a:r>
              <a:rPr lang="ru-RU" err="1"/>
              <a:t>використовується</a:t>
            </a:r>
            <a:r>
              <a:rPr lang="ru-RU"/>
              <a:t> </a:t>
            </a:r>
            <a:r>
              <a:rPr lang="ru-RU" sz="1200" kern="1200">
                <a:solidFill>
                  <a:schemeClr val="tx1"/>
                </a:solidFill>
                <a:latin typeface="+mn-lt"/>
                <a:ea typeface="+mn-ea"/>
                <a:cs typeface="+mn-cs"/>
              </a:rPr>
              <a:t>@&lt;</a:t>
            </a:r>
            <a:r>
              <a:rPr lang="ru-RU"/>
              <a:t> — </a:t>
            </a:r>
            <a:r>
              <a:rPr lang="ru-RU" err="1"/>
              <a:t>це</a:t>
            </a:r>
            <a:r>
              <a:rPr lang="ru-RU"/>
              <a:t> </a:t>
            </a:r>
            <a:r>
              <a:rPr lang="ru-RU" b="1" err="1"/>
              <a:t>стандартний</a:t>
            </a:r>
            <a:r>
              <a:rPr lang="ru-RU" b="1"/>
              <a:t> порядок </a:t>
            </a:r>
            <a:r>
              <a:rPr lang="ru-RU" b="1" err="1"/>
              <a:t>термів</a:t>
            </a:r>
            <a:r>
              <a:rPr lang="ru-RU" b="1"/>
              <a:t> </a:t>
            </a:r>
            <a:r>
              <a:rPr lang="en-US" b="1"/>
              <a:t>Prolog</a:t>
            </a:r>
            <a:r>
              <a:rPr lang="en-US"/>
              <a:t>, </a:t>
            </a:r>
            <a:r>
              <a:rPr lang="ru-RU" err="1"/>
              <a:t>тобто</a:t>
            </a:r>
            <a:r>
              <a:rPr lang="ru-RU"/>
              <a:t> </a:t>
            </a:r>
            <a:r>
              <a:rPr lang="ru-RU" err="1"/>
              <a:t>порівняння</a:t>
            </a:r>
            <a:r>
              <a:rPr lang="ru-RU"/>
              <a:t> </a:t>
            </a:r>
            <a:r>
              <a:rPr lang="ru-RU" err="1"/>
              <a:t>працює</a:t>
            </a:r>
            <a:r>
              <a:rPr lang="ru-RU"/>
              <a:t> не </a:t>
            </a:r>
            <a:r>
              <a:rPr lang="ru-RU" err="1"/>
              <a:t>тільки</a:t>
            </a:r>
            <a:r>
              <a:rPr lang="ru-RU"/>
              <a:t> для чисел, а </a:t>
            </a:r>
            <a:r>
              <a:rPr lang="ru-RU" err="1"/>
              <a:t>загалом</a:t>
            </a:r>
            <a:r>
              <a:rPr lang="ru-RU"/>
              <a:t> для </a:t>
            </a:r>
            <a:r>
              <a:rPr lang="ru-RU" err="1"/>
              <a:t>термів</a:t>
            </a:r>
            <a:r>
              <a:rPr lang="ru-RU"/>
              <a:t> у </a:t>
            </a:r>
            <a:r>
              <a:rPr lang="ru-RU" err="1"/>
              <a:t>фіксованому</a:t>
            </a:r>
            <a:r>
              <a:rPr lang="ru-RU"/>
              <a:t> </a:t>
            </a:r>
            <a:r>
              <a:rPr lang="ru-RU" err="1"/>
              <a:t>канонічному</a:t>
            </a:r>
            <a:r>
              <a:rPr lang="ru-RU"/>
              <a:t> порядку. </a:t>
            </a:r>
            <a:r>
              <a:rPr lang="ru-RU" err="1"/>
              <a:t>Це</a:t>
            </a:r>
            <a:r>
              <a:rPr lang="ru-RU"/>
              <a:t> </a:t>
            </a:r>
            <a:r>
              <a:rPr lang="ru-RU" err="1"/>
              <a:t>дозволяє</a:t>
            </a:r>
            <a:r>
              <a:rPr lang="ru-RU"/>
              <a:t> </a:t>
            </a:r>
            <a:r>
              <a:rPr lang="ru-RU" err="1"/>
              <a:t>зберігати</a:t>
            </a:r>
            <a:r>
              <a:rPr lang="ru-RU"/>
              <a:t> </a:t>
            </a:r>
            <a:r>
              <a:rPr lang="ru-RU" err="1"/>
              <a:t>універсальність</a:t>
            </a:r>
            <a:r>
              <a:rPr lang="ru-RU"/>
              <a:t> </a:t>
            </a:r>
            <a:r>
              <a:rPr lang="ru-RU" err="1"/>
              <a:t>реалізації</a:t>
            </a:r>
            <a:r>
              <a:rPr lang="ru-RU"/>
              <a:t>.</a:t>
            </a:r>
          </a:p>
          <a:p>
            <a:endParaRPr lang="ru-RU"/>
          </a:p>
          <a:p>
            <a:pPr marL="0" marR="0" lvl="0" indent="0" algn="l" defTabSz="914400" rtl="0" eaLnBrk="1" fontAlgn="auto" latinLnBrk="0" hangingPunct="1">
              <a:lnSpc>
                <a:spcPct val="100000"/>
              </a:lnSpc>
              <a:spcBef>
                <a:spcPts val="0"/>
              </a:spcBef>
              <a:spcAft>
                <a:spcPts val="0"/>
              </a:spcAft>
              <a:buClrTx/>
              <a:buSzTx/>
              <a:buFontTx/>
              <a:buNone/>
              <a:tabLst/>
              <a:defRPr/>
            </a:pPr>
            <a:r>
              <a:rPr lang="ru-RU" err="1"/>
              <a:t>Ключові</a:t>
            </a:r>
            <a:r>
              <a:rPr lang="ru-RU"/>
              <a:t> </a:t>
            </a:r>
            <a:r>
              <a:rPr lang="ru-RU" err="1"/>
              <a:t>інваріанти</a:t>
            </a:r>
            <a:r>
              <a:rPr lang="ru-RU"/>
              <a:t> </a:t>
            </a:r>
            <a:r>
              <a:rPr lang="ru-RU" err="1"/>
              <a:t>визначають</a:t>
            </a:r>
            <a:r>
              <a:rPr lang="ru-RU"/>
              <a:t>, як </a:t>
            </a:r>
            <a:r>
              <a:rPr lang="ru-RU" err="1"/>
              <a:t>розподіляються</a:t>
            </a:r>
            <a:r>
              <a:rPr lang="ru-RU"/>
              <a:t> </a:t>
            </a:r>
            <a:r>
              <a:rPr lang="ru-RU" err="1"/>
              <a:t>значення</a:t>
            </a:r>
            <a:r>
              <a:rPr lang="ru-RU"/>
              <a:t> в </a:t>
            </a:r>
            <a:r>
              <a:rPr lang="ru-RU" err="1"/>
              <a:t>піддеревах</a:t>
            </a:r>
            <a:r>
              <a:rPr lang="ru-RU"/>
              <a:t>. Для </a:t>
            </a:r>
            <a:r>
              <a:rPr lang="en-US" sz="1200" kern="1200">
                <a:solidFill>
                  <a:schemeClr val="tx1"/>
                </a:solidFill>
                <a:latin typeface="+mn-lt"/>
                <a:ea typeface="+mn-ea"/>
                <a:cs typeface="+mn-cs"/>
              </a:rPr>
              <a:t>two(K, L, R)</a:t>
            </a:r>
            <a:r>
              <a:rPr lang="en-US"/>
              <a:t> </a:t>
            </a:r>
            <a:r>
              <a:rPr lang="ru-RU" err="1"/>
              <a:t>усі</a:t>
            </a:r>
            <a:r>
              <a:rPr lang="ru-RU"/>
              <a:t> </a:t>
            </a:r>
            <a:r>
              <a:rPr lang="ru-RU" err="1"/>
              <a:t>ключі</a:t>
            </a:r>
            <a:r>
              <a:rPr lang="ru-RU"/>
              <a:t> в </a:t>
            </a:r>
            <a:r>
              <a:rPr lang="en-US" sz="1200" kern="1200">
                <a:solidFill>
                  <a:schemeClr val="tx1"/>
                </a:solidFill>
                <a:latin typeface="+mn-lt"/>
                <a:ea typeface="+mn-ea"/>
                <a:cs typeface="+mn-cs"/>
              </a:rPr>
              <a:t>L</a:t>
            </a:r>
            <a:r>
              <a:rPr lang="en-US"/>
              <a:t> </a:t>
            </a:r>
            <a:r>
              <a:rPr lang="ru-RU" err="1"/>
              <a:t>менші</a:t>
            </a:r>
            <a:r>
              <a:rPr lang="ru-RU"/>
              <a:t> за </a:t>
            </a:r>
            <a:r>
              <a:rPr lang="en-US" sz="1200" kern="1200">
                <a:solidFill>
                  <a:schemeClr val="tx1"/>
                </a:solidFill>
                <a:latin typeface="+mn-lt"/>
                <a:ea typeface="+mn-ea"/>
                <a:cs typeface="+mn-cs"/>
              </a:rPr>
              <a:t>K</a:t>
            </a:r>
            <a:r>
              <a:rPr lang="en-US"/>
              <a:t>, </a:t>
            </a:r>
            <a:r>
              <a:rPr lang="ru-RU"/>
              <a:t>а в </a:t>
            </a:r>
            <a:r>
              <a:rPr lang="en-US" sz="1200" kern="1200">
                <a:solidFill>
                  <a:schemeClr val="tx1"/>
                </a:solidFill>
                <a:latin typeface="+mn-lt"/>
                <a:ea typeface="+mn-ea"/>
                <a:cs typeface="+mn-cs"/>
              </a:rPr>
              <a:t>R</a:t>
            </a:r>
            <a:r>
              <a:rPr lang="en-US"/>
              <a:t> — </a:t>
            </a:r>
            <a:r>
              <a:rPr lang="ru-RU" err="1"/>
              <a:t>більші</a:t>
            </a:r>
            <a:r>
              <a:rPr lang="ru-RU"/>
              <a:t> за </a:t>
            </a:r>
            <a:r>
              <a:rPr lang="en-US" sz="1200" kern="1200">
                <a:solidFill>
                  <a:schemeClr val="tx1"/>
                </a:solidFill>
                <a:latin typeface="+mn-lt"/>
                <a:ea typeface="+mn-ea"/>
                <a:cs typeface="+mn-cs"/>
              </a:rPr>
              <a:t>K</a:t>
            </a:r>
            <a:r>
              <a:rPr lang="en-US"/>
              <a:t>. </a:t>
            </a:r>
            <a:r>
              <a:rPr lang="ru-RU"/>
              <a:t>Для </a:t>
            </a:r>
            <a:r>
              <a:rPr lang="en-US" sz="1200" kern="1200">
                <a:solidFill>
                  <a:schemeClr val="tx1"/>
                </a:solidFill>
                <a:latin typeface="+mn-lt"/>
                <a:ea typeface="+mn-ea"/>
                <a:cs typeface="+mn-cs"/>
              </a:rPr>
              <a:t>three(K1, K2, A, B, C)</a:t>
            </a:r>
            <a:r>
              <a:rPr lang="en-US"/>
              <a:t> </a:t>
            </a:r>
            <a:r>
              <a:rPr lang="ru-RU" err="1"/>
              <a:t>маємо</a:t>
            </a:r>
            <a:r>
              <a:rPr lang="ru-RU"/>
              <a:t> три </a:t>
            </a:r>
            <a:r>
              <a:rPr lang="ru-RU" err="1"/>
              <a:t>діапазони</a:t>
            </a:r>
            <a:r>
              <a:rPr lang="ru-RU"/>
              <a:t>: </a:t>
            </a:r>
            <a:r>
              <a:rPr lang="en-US" sz="1200" kern="1200">
                <a:solidFill>
                  <a:schemeClr val="tx1"/>
                </a:solidFill>
                <a:latin typeface="+mn-lt"/>
                <a:ea typeface="+mn-ea"/>
                <a:cs typeface="+mn-cs"/>
              </a:rPr>
              <a:t>A</a:t>
            </a:r>
            <a:r>
              <a:rPr lang="en-US"/>
              <a:t> </a:t>
            </a:r>
            <a:r>
              <a:rPr lang="ru-RU" err="1"/>
              <a:t>містить</a:t>
            </a:r>
            <a:r>
              <a:rPr lang="ru-RU"/>
              <a:t> </a:t>
            </a:r>
            <a:r>
              <a:rPr lang="ru-RU" err="1"/>
              <a:t>значення</a:t>
            </a:r>
            <a:r>
              <a:rPr lang="ru-RU"/>
              <a:t>, </a:t>
            </a:r>
            <a:r>
              <a:rPr lang="ru-RU" err="1"/>
              <a:t>менші</a:t>
            </a:r>
            <a:r>
              <a:rPr lang="ru-RU"/>
              <a:t> за </a:t>
            </a:r>
            <a:r>
              <a:rPr lang="en-US" sz="1200" kern="1200">
                <a:solidFill>
                  <a:schemeClr val="tx1"/>
                </a:solidFill>
                <a:latin typeface="+mn-lt"/>
                <a:ea typeface="+mn-ea"/>
                <a:cs typeface="+mn-cs"/>
              </a:rPr>
              <a:t>K1</a:t>
            </a:r>
            <a:r>
              <a:rPr lang="en-US"/>
              <a:t>; </a:t>
            </a:r>
            <a:r>
              <a:rPr lang="en-US" sz="1200" kern="1200">
                <a:solidFill>
                  <a:schemeClr val="tx1"/>
                </a:solidFill>
                <a:latin typeface="+mn-lt"/>
                <a:ea typeface="+mn-ea"/>
                <a:cs typeface="+mn-cs"/>
              </a:rPr>
              <a:t>B</a:t>
            </a:r>
            <a:r>
              <a:rPr lang="en-US"/>
              <a:t> — </a:t>
            </a:r>
            <a:r>
              <a:rPr lang="ru-RU" err="1"/>
              <a:t>між</a:t>
            </a:r>
            <a:r>
              <a:rPr lang="ru-RU"/>
              <a:t> </a:t>
            </a:r>
            <a:r>
              <a:rPr lang="en-US" sz="1200" kern="1200">
                <a:solidFill>
                  <a:schemeClr val="tx1"/>
                </a:solidFill>
                <a:latin typeface="+mn-lt"/>
                <a:ea typeface="+mn-ea"/>
                <a:cs typeface="+mn-cs"/>
              </a:rPr>
              <a:t>K1</a:t>
            </a:r>
            <a:r>
              <a:rPr lang="en-US"/>
              <a:t> </a:t>
            </a:r>
            <a:r>
              <a:rPr lang="ru-RU"/>
              <a:t>і </a:t>
            </a:r>
            <a:r>
              <a:rPr lang="en-US" sz="1200" kern="1200">
                <a:solidFill>
                  <a:schemeClr val="tx1"/>
                </a:solidFill>
                <a:latin typeface="+mn-lt"/>
                <a:ea typeface="+mn-ea"/>
                <a:cs typeface="+mn-cs"/>
              </a:rPr>
              <a:t>K2</a:t>
            </a:r>
            <a:r>
              <a:rPr lang="en-US"/>
              <a:t>; </a:t>
            </a:r>
            <a:r>
              <a:rPr lang="en-US" sz="1200" kern="1200">
                <a:solidFill>
                  <a:schemeClr val="tx1"/>
                </a:solidFill>
                <a:latin typeface="+mn-lt"/>
                <a:ea typeface="+mn-ea"/>
                <a:cs typeface="+mn-cs"/>
              </a:rPr>
              <a:t>C</a:t>
            </a:r>
            <a:r>
              <a:rPr lang="en-US"/>
              <a:t> — </a:t>
            </a:r>
            <a:r>
              <a:rPr lang="ru-RU" err="1"/>
              <a:t>більші</a:t>
            </a:r>
            <a:r>
              <a:rPr lang="ru-RU"/>
              <a:t> за </a:t>
            </a:r>
            <a:r>
              <a:rPr lang="en-US" sz="1200" kern="1200">
                <a:solidFill>
                  <a:schemeClr val="tx1"/>
                </a:solidFill>
                <a:latin typeface="+mn-lt"/>
                <a:ea typeface="+mn-ea"/>
                <a:cs typeface="+mn-cs"/>
              </a:rPr>
              <a:t>K2</a:t>
            </a:r>
            <a:r>
              <a:rPr lang="en-US"/>
              <a:t>. </a:t>
            </a:r>
            <a:r>
              <a:rPr lang="ru-RU"/>
              <a:t>Саме </a:t>
            </a:r>
            <a:r>
              <a:rPr lang="ru-RU" err="1"/>
              <a:t>ці</a:t>
            </a:r>
            <a:r>
              <a:rPr lang="ru-RU"/>
              <a:t> </a:t>
            </a:r>
            <a:r>
              <a:rPr lang="ru-RU" err="1"/>
              <a:t>інваріанти</a:t>
            </a:r>
            <a:r>
              <a:rPr lang="ru-RU"/>
              <a:t> </a:t>
            </a:r>
            <a:r>
              <a:rPr lang="ru-RU" err="1"/>
              <a:t>гарантують</a:t>
            </a:r>
            <a:r>
              <a:rPr lang="ru-RU"/>
              <a:t>, що </a:t>
            </a:r>
            <a:r>
              <a:rPr lang="ru-RU" err="1"/>
              <a:t>під</a:t>
            </a:r>
            <a:r>
              <a:rPr lang="ru-RU"/>
              <a:t> час пошуку на кожному </a:t>
            </a:r>
            <a:r>
              <a:rPr lang="ru-RU" err="1"/>
              <a:t>рівні</a:t>
            </a:r>
            <a:r>
              <a:rPr lang="ru-RU"/>
              <a:t> </a:t>
            </a:r>
            <a:r>
              <a:rPr lang="ru-RU" err="1"/>
              <a:t>достатньо</a:t>
            </a:r>
            <a:r>
              <a:rPr lang="ru-RU"/>
              <a:t> </a:t>
            </a:r>
            <a:r>
              <a:rPr lang="ru-RU" err="1"/>
              <a:t>вибрати</a:t>
            </a:r>
            <a:r>
              <a:rPr lang="ru-RU"/>
              <a:t> </a:t>
            </a:r>
            <a:r>
              <a:rPr lang="ru-RU" b="1" err="1"/>
              <a:t>одне</a:t>
            </a:r>
            <a:r>
              <a:rPr lang="ru-RU"/>
              <a:t> </a:t>
            </a:r>
            <a:r>
              <a:rPr lang="ru-RU" err="1"/>
              <a:t>правильне</a:t>
            </a:r>
            <a:r>
              <a:rPr lang="ru-RU"/>
              <a:t> </a:t>
            </a:r>
            <a:r>
              <a:rPr lang="ru-RU" err="1"/>
              <a:t>піддерево</a:t>
            </a:r>
            <a:r>
              <a:rPr lang="ru-RU"/>
              <a:t>, а не </a:t>
            </a:r>
            <a:r>
              <a:rPr lang="ru-RU" err="1"/>
              <a:t>переглядати</a:t>
            </a:r>
            <a:r>
              <a:rPr lang="ru-RU"/>
              <a:t> </a:t>
            </a:r>
            <a:r>
              <a:rPr lang="ru-RU" err="1"/>
              <a:t>кілька</a:t>
            </a:r>
            <a:r>
              <a:rPr lang="ru-RU"/>
              <a:t> </a:t>
            </a:r>
            <a:r>
              <a:rPr lang="ru-RU" err="1"/>
              <a:t>гілок</a:t>
            </a:r>
            <a:r>
              <a:rPr lang="ru-RU"/>
              <a:t>.</a:t>
            </a:r>
          </a:p>
          <a:p>
            <a:endParaRPr lang="ru-RU"/>
          </a:p>
        </p:txBody>
      </p:sp>
      <p:sp>
        <p:nvSpPr>
          <p:cNvPr id="4" name="Slide Number Placeholder 3">
            <a:extLst>
              <a:ext uri="{FF2B5EF4-FFF2-40B4-BE49-F238E27FC236}">
                <a16:creationId xmlns:a16="http://schemas.microsoft.com/office/drawing/2014/main" id="{B15D5C8A-9AF9-B3E1-525E-D893BB490834}"/>
              </a:ext>
            </a:extLst>
          </p:cNvPr>
          <p:cNvSpPr>
            <a:spLocks noGrp="1"/>
          </p:cNvSpPr>
          <p:nvPr>
            <p:ph type="sldNum" sz="quarter" idx="5"/>
          </p:nvPr>
        </p:nvSpPr>
        <p:spPr/>
        <p:txBody>
          <a:bodyPr/>
          <a:lstStyle/>
          <a:p>
            <a:fld id="{066953CA-FFDB-4FA5-9A3E-D11DF44BD7EA}" type="slidenum">
              <a:rPr lang="ru-UA" smtClean="0"/>
              <a:t>17</a:t>
            </a:fld>
            <a:endParaRPr lang="ru-UA"/>
          </a:p>
        </p:txBody>
      </p:sp>
    </p:spTree>
    <p:extLst>
      <p:ext uri="{BB962C8B-B14F-4D97-AF65-F5344CB8AC3E}">
        <p14:creationId xmlns:p14="http://schemas.microsoft.com/office/powerpoint/2010/main" val="296549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D92D7-6F56-4AEB-9356-41775BED60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D8335-3D7A-C4E6-B215-122C9C2B75A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166A62D-1C81-CF8B-233E-B0B8D5D033E3}"/>
              </a:ext>
            </a:extLst>
          </p:cNvPr>
          <p:cNvSpPr>
            <a:spLocks noGrp="1"/>
          </p:cNvSpPr>
          <p:nvPr>
            <p:ph type="body" idx="1"/>
          </p:nvPr>
        </p:nvSpPr>
        <p:spPr/>
        <p:txBody>
          <a:bodyPr/>
          <a:lstStyle/>
          <a:p>
            <a:r>
              <a:rPr lang="ru-UA" sz="1200" kern="1200">
                <a:solidFill>
                  <a:schemeClr val="tx1"/>
                </a:solidFill>
                <a:effectLst/>
                <a:latin typeface="+mn-lt"/>
                <a:ea typeface="+mn-ea"/>
                <a:cs typeface="+mn-cs"/>
              </a:rPr>
              <a:t>Початковий стан задається через </a:t>
            </a:r>
            <a:r>
              <a:rPr lang="en-US" sz="1200" kern="1200">
                <a:solidFill>
                  <a:schemeClr val="tx1"/>
                </a:solidFill>
                <a:effectLst/>
                <a:latin typeface="+mn-lt"/>
                <a:ea typeface="+mn-ea"/>
                <a:cs typeface="+mn-cs"/>
              </a:rPr>
              <a:t>t23_empty/1, </a:t>
            </a:r>
            <a:r>
              <a:rPr lang="ru-UA" sz="1200" kern="1200">
                <a:solidFill>
                  <a:schemeClr val="tx1"/>
                </a:solidFill>
                <a:effectLst/>
                <a:latin typeface="+mn-lt"/>
                <a:ea typeface="+mn-ea"/>
                <a:cs typeface="+mn-cs"/>
              </a:rPr>
              <a:t>який визначає порожнє дерево. Пошук виконує </a:t>
            </a:r>
            <a:r>
              <a:rPr lang="en-US" sz="1200" kern="1200">
                <a:solidFill>
                  <a:schemeClr val="tx1"/>
                </a:solidFill>
                <a:effectLst/>
                <a:latin typeface="+mn-lt"/>
                <a:ea typeface="+mn-ea"/>
                <a:cs typeface="+mn-cs"/>
              </a:rPr>
              <a:t>t23_member/2: </a:t>
            </a:r>
            <a:r>
              <a:rPr lang="ru-UA" sz="1200" kern="1200">
                <a:solidFill>
                  <a:schemeClr val="tx1"/>
                </a:solidFill>
                <a:effectLst/>
                <a:latin typeface="+mn-lt"/>
                <a:ea typeface="+mn-ea"/>
                <a:cs typeface="+mn-cs"/>
              </a:rPr>
              <a:t>для </a:t>
            </a:r>
            <a:r>
              <a:rPr lang="en-US" sz="1200" kern="1200">
                <a:solidFill>
                  <a:schemeClr val="tx1"/>
                </a:solidFill>
                <a:effectLst/>
                <a:latin typeface="+mn-lt"/>
                <a:ea typeface="+mn-ea"/>
                <a:cs typeface="+mn-cs"/>
              </a:rPr>
              <a:t>empty </a:t>
            </a:r>
            <a:r>
              <a:rPr lang="ru-UA" sz="1200" kern="1200">
                <a:solidFill>
                  <a:schemeClr val="tx1"/>
                </a:solidFill>
                <a:effectLst/>
                <a:latin typeface="+mn-lt"/>
                <a:ea typeface="+mn-ea"/>
                <a:cs typeface="+mn-cs"/>
              </a:rPr>
              <a:t>він завершується невдачею, а для </a:t>
            </a:r>
            <a:r>
              <a:rPr lang="en-US" sz="1200" kern="1200">
                <a:solidFill>
                  <a:schemeClr val="tx1"/>
                </a:solidFill>
                <a:effectLst/>
                <a:latin typeface="+mn-lt"/>
                <a:ea typeface="+mn-ea"/>
                <a:cs typeface="+mn-cs"/>
              </a:rPr>
              <a:t>two/3 </a:t>
            </a:r>
            <a:r>
              <a:rPr lang="ru-UA" sz="1200" kern="1200">
                <a:solidFill>
                  <a:schemeClr val="tx1"/>
                </a:solidFill>
                <a:effectLst/>
                <a:latin typeface="+mn-lt"/>
                <a:ea typeface="+mn-ea"/>
                <a:cs typeface="+mn-cs"/>
              </a:rPr>
              <a:t>і </a:t>
            </a:r>
            <a:r>
              <a:rPr lang="en-US" sz="1200" kern="1200">
                <a:solidFill>
                  <a:schemeClr val="tx1"/>
                </a:solidFill>
                <a:effectLst/>
                <a:latin typeface="+mn-lt"/>
                <a:ea typeface="+mn-ea"/>
                <a:cs typeface="+mn-cs"/>
              </a:rPr>
              <a:t>three/5 </a:t>
            </a:r>
            <a:r>
              <a:rPr lang="ru-UA" sz="1200" kern="1200">
                <a:solidFill>
                  <a:schemeClr val="tx1"/>
                </a:solidFill>
                <a:effectLst/>
                <a:latin typeface="+mn-lt"/>
                <a:ea typeface="+mn-ea"/>
                <a:cs typeface="+mn-cs"/>
              </a:rPr>
              <a:t>відбувається перевірка рівності ключу або вибір піддерева за порівняннями @&lt;/@&gt;. Логіка пошуку повністю повторює інваріанти: якщо ключ менший за </a:t>
            </a:r>
            <a:r>
              <a:rPr lang="en-US" sz="1200" kern="1200">
                <a:solidFill>
                  <a:schemeClr val="tx1"/>
                </a:solidFill>
                <a:effectLst/>
                <a:latin typeface="+mn-lt"/>
                <a:ea typeface="+mn-ea"/>
                <a:cs typeface="+mn-cs"/>
              </a:rPr>
              <a:t>K — </a:t>
            </a:r>
            <a:r>
              <a:rPr lang="ru-UA" sz="1200" kern="1200">
                <a:solidFill>
                  <a:schemeClr val="tx1"/>
                </a:solidFill>
                <a:effectLst/>
                <a:latin typeface="+mn-lt"/>
                <a:ea typeface="+mn-ea"/>
                <a:cs typeface="+mn-cs"/>
              </a:rPr>
              <a:t>перехід у ліве піддерево; якщо більший — у праве; для 3-вузла додається вибір середнього піддерева між </a:t>
            </a:r>
            <a:r>
              <a:rPr lang="en-US" sz="1200" kern="1200">
                <a:solidFill>
                  <a:schemeClr val="tx1"/>
                </a:solidFill>
                <a:effectLst/>
                <a:latin typeface="+mn-lt"/>
                <a:ea typeface="+mn-ea"/>
                <a:cs typeface="+mn-cs"/>
              </a:rPr>
              <a:t>K1 </a:t>
            </a:r>
            <a:r>
              <a:rPr lang="ru-UA" sz="1200" kern="1200">
                <a:solidFill>
                  <a:schemeClr val="tx1"/>
                </a:solidFill>
                <a:effectLst/>
                <a:latin typeface="+mn-lt"/>
                <a:ea typeface="+mn-ea"/>
                <a:cs typeface="+mn-cs"/>
              </a:rPr>
              <a:t>і </a:t>
            </a:r>
            <a:r>
              <a:rPr lang="en-US" sz="1200" kern="1200">
                <a:solidFill>
                  <a:schemeClr val="tx1"/>
                </a:solidFill>
                <a:effectLst/>
                <a:latin typeface="+mn-lt"/>
                <a:ea typeface="+mn-ea"/>
                <a:cs typeface="+mn-cs"/>
              </a:rPr>
              <a:t>K2. </a:t>
            </a:r>
            <a:r>
              <a:rPr lang="ru-UA" sz="1200" kern="1200">
                <a:solidFill>
                  <a:schemeClr val="tx1"/>
                </a:solidFill>
                <a:effectLst/>
                <a:latin typeface="+mn-lt"/>
                <a:ea typeface="+mn-ea"/>
                <a:cs typeface="+mn-cs"/>
              </a:rPr>
              <a:t>У результаті пошук рухається по висоті дерева, що і забезпечує ефективність.</a:t>
            </a:r>
          </a:p>
        </p:txBody>
      </p:sp>
      <p:sp>
        <p:nvSpPr>
          <p:cNvPr id="4" name="Slide Number Placeholder 3">
            <a:extLst>
              <a:ext uri="{FF2B5EF4-FFF2-40B4-BE49-F238E27FC236}">
                <a16:creationId xmlns:a16="http://schemas.microsoft.com/office/drawing/2014/main" id="{D8B2047B-B204-F545-FED1-9EA9AAF7E5D2}"/>
              </a:ext>
            </a:extLst>
          </p:cNvPr>
          <p:cNvSpPr>
            <a:spLocks noGrp="1"/>
          </p:cNvSpPr>
          <p:nvPr>
            <p:ph type="sldNum" sz="quarter" idx="5"/>
          </p:nvPr>
        </p:nvSpPr>
        <p:spPr/>
        <p:txBody>
          <a:bodyPr/>
          <a:lstStyle/>
          <a:p>
            <a:fld id="{066953CA-FFDB-4FA5-9A3E-D11DF44BD7EA}" type="slidenum">
              <a:rPr lang="ru-UA" smtClean="0"/>
              <a:t>18</a:t>
            </a:fld>
            <a:endParaRPr lang="ru-UA"/>
          </a:p>
        </p:txBody>
      </p:sp>
    </p:spTree>
    <p:extLst>
      <p:ext uri="{BB962C8B-B14F-4D97-AF65-F5344CB8AC3E}">
        <p14:creationId xmlns:p14="http://schemas.microsoft.com/office/powerpoint/2010/main" val="677797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237ED-4E47-3CFE-FB53-94BDBFF0AE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7FEA54-DAD1-40FD-AF20-D234BEE0944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CA2E6F4-7BAC-3B58-5237-8462B7FC32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a:t>Вставка </a:t>
            </a:r>
            <a:r>
              <a:rPr lang="ru-RU" err="1"/>
              <a:t>реалізована</a:t>
            </a:r>
            <a:r>
              <a:rPr lang="ru-RU"/>
              <a:t> парою </a:t>
            </a:r>
            <a:r>
              <a:rPr lang="en-US" sz="1200" kern="1200">
                <a:solidFill>
                  <a:schemeClr val="tx1"/>
                </a:solidFill>
                <a:latin typeface="+mn-lt"/>
                <a:ea typeface="+mn-ea"/>
                <a:cs typeface="+mn-cs"/>
              </a:rPr>
              <a:t>t23_insert/3</a:t>
            </a:r>
            <a:r>
              <a:rPr lang="en-US"/>
              <a:t> </a:t>
            </a:r>
            <a:r>
              <a:rPr lang="ru-RU"/>
              <a:t>і </a:t>
            </a:r>
            <a:r>
              <a:rPr lang="ru-RU" err="1"/>
              <a:t>внутрішнім</a:t>
            </a:r>
            <a:r>
              <a:rPr lang="ru-RU"/>
              <a:t> </a:t>
            </a:r>
            <a:r>
              <a:rPr lang="en-US" sz="1200" kern="1200">
                <a:solidFill>
                  <a:schemeClr val="tx1"/>
                </a:solidFill>
                <a:latin typeface="+mn-lt"/>
                <a:ea typeface="+mn-ea"/>
                <a:cs typeface="+mn-cs"/>
              </a:rPr>
              <a:t>ins/3</a:t>
            </a:r>
            <a:r>
              <a:rPr lang="en-US"/>
              <a:t>. </a:t>
            </a:r>
            <a:r>
              <a:rPr lang="ru-RU" err="1"/>
              <a:t>Внутрішній</a:t>
            </a:r>
            <a:r>
              <a:rPr lang="ru-RU"/>
              <a:t> предикат </a:t>
            </a:r>
            <a:r>
              <a:rPr lang="en-US" sz="1200" kern="1200">
                <a:solidFill>
                  <a:schemeClr val="tx1"/>
                </a:solidFill>
                <a:latin typeface="+mn-lt"/>
                <a:ea typeface="+mn-ea"/>
                <a:cs typeface="+mn-cs"/>
              </a:rPr>
              <a:t>ins/3</a:t>
            </a:r>
            <a:r>
              <a:rPr lang="en-US"/>
              <a:t> </a:t>
            </a:r>
            <a:r>
              <a:rPr lang="ru-RU" err="1"/>
              <a:t>повертає</a:t>
            </a:r>
            <a:r>
              <a:rPr lang="ru-RU"/>
              <a:t> </a:t>
            </a:r>
            <a:r>
              <a:rPr lang="ru-RU" err="1"/>
              <a:t>або</a:t>
            </a:r>
            <a:r>
              <a:rPr lang="ru-RU"/>
              <a:t> </a:t>
            </a:r>
            <a:r>
              <a:rPr lang="ru-RU" err="1"/>
              <a:t>оновлене</a:t>
            </a:r>
            <a:r>
              <a:rPr lang="ru-RU"/>
              <a:t> </a:t>
            </a:r>
            <a:r>
              <a:rPr lang="ru-RU" err="1"/>
              <a:t>піддерево</a:t>
            </a:r>
            <a:r>
              <a:rPr lang="ru-RU"/>
              <a:t>, </a:t>
            </a:r>
            <a:r>
              <a:rPr lang="ru-RU" err="1"/>
              <a:t>або</a:t>
            </a:r>
            <a:r>
              <a:rPr lang="ru-RU"/>
              <a:t> </a:t>
            </a:r>
            <a:r>
              <a:rPr lang="ru-RU" err="1"/>
              <a:t>спеціальний</a:t>
            </a:r>
            <a:r>
              <a:rPr lang="ru-RU"/>
              <a:t> результат </a:t>
            </a:r>
            <a:r>
              <a:rPr lang="en-US" sz="1200" kern="1200">
                <a:solidFill>
                  <a:schemeClr val="tx1"/>
                </a:solidFill>
                <a:latin typeface="+mn-lt"/>
                <a:ea typeface="+mn-ea"/>
                <a:cs typeface="+mn-cs"/>
              </a:rPr>
              <a:t>split(P, L, R)</a:t>
            </a:r>
            <a:r>
              <a:rPr lang="en-US"/>
              <a:t>, </a:t>
            </a:r>
            <a:r>
              <a:rPr lang="ru-RU" err="1"/>
              <a:t>який</a:t>
            </a:r>
            <a:r>
              <a:rPr lang="ru-RU"/>
              <a:t> </a:t>
            </a:r>
            <a:r>
              <a:rPr lang="ru-RU" err="1"/>
              <a:t>означає</a:t>
            </a:r>
            <a:r>
              <a:rPr lang="ru-RU"/>
              <a:t> </a:t>
            </a:r>
            <a:r>
              <a:rPr lang="ru-RU" err="1"/>
              <a:t>переповнення</a:t>
            </a:r>
            <a:r>
              <a:rPr lang="ru-RU"/>
              <a:t> </a:t>
            </a:r>
            <a:r>
              <a:rPr lang="ru-RU" err="1"/>
              <a:t>вузла</a:t>
            </a:r>
            <a:r>
              <a:rPr lang="ru-RU"/>
              <a:t>. </a:t>
            </a:r>
            <a:r>
              <a:rPr lang="ru-RU" err="1"/>
              <a:t>Механізм</a:t>
            </a:r>
            <a:r>
              <a:rPr lang="ru-RU"/>
              <a:t> </a:t>
            </a:r>
            <a:r>
              <a:rPr lang="ru-RU" err="1"/>
              <a:t>такий</a:t>
            </a:r>
            <a:r>
              <a:rPr lang="ru-RU"/>
              <a:t>: вставка </a:t>
            </a:r>
            <a:r>
              <a:rPr lang="ru-RU" err="1"/>
              <a:t>спускається</a:t>
            </a:r>
            <a:r>
              <a:rPr lang="ru-RU"/>
              <a:t> вниз до листка, і </a:t>
            </a:r>
            <a:r>
              <a:rPr lang="ru-RU" err="1"/>
              <a:t>якщо</a:t>
            </a:r>
            <a:r>
              <a:rPr lang="ru-RU"/>
              <a:t> </a:t>
            </a:r>
            <a:r>
              <a:rPr lang="ru-RU" err="1"/>
              <a:t>вузол</a:t>
            </a:r>
            <a:r>
              <a:rPr lang="ru-RU"/>
              <a:t> не </a:t>
            </a:r>
            <a:r>
              <a:rPr lang="ru-RU" err="1"/>
              <a:t>переповнений</a:t>
            </a:r>
            <a:r>
              <a:rPr lang="ru-RU"/>
              <a:t> — </a:t>
            </a:r>
            <a:r>
              <a:rPr lang="ru-RU" err="1"/>
              <a:t>він</a:t>
            </a:r>
            <a:r>
              <a:rPr lang="ru-RU"/>
              <a:t> просто </a:t>
            </a:r>
            <a:r>
              <a:rPr lang="ru-RU" err="1"/>
              <a:t>оновлюється</a:t>
            </a:r>
            <a:r>
              <a:rPr lang="ru-RU"/>
              <a:t>. </a:t>
            </a:r>
            <a:r>
              <a:rPr lang="ru-RU" err="1"/>
              <a:t>Якщо</a:t>
            </a:r>
            <a:r>
              <a:rPr lang="ru-RU"/>
              <a:t> </a:t>
            </a:r>
            <a:r>
              <a:rPr lang="ru-RU" err="1"/>
              <a:t>переповнення</a:t>
            </a:r>
            <a:r>
              <a:rPr lang="ru-RU"/>
              <a:t> </a:t>
            </a:r>
            <a:r>
              <a:rPr lang="ru-RU" err="1"/>
              <a:t>відбулося</a:t>
            </a:r>
            <a:r>
              <a:rPr lang="ru-RU"/>
              <a:t> (</a:t>
            </a:r>
            <a:r>
              <a:rPr lang="ru-RU" err="1"/>
              <a:t>наприклад</a:t>
            </a:r>
            <a:r>
              <a:rPr lang="ru-RU"/>
              <a:t>, у </a:t>
            </a:r>
            <a:r>
              <a:rPr lang="ru-RU" err="1"/>
              <a:t>листі</a:t>
            </a:r>
            <a:r>
              <a:rPr lang="ru-RU"/>
              <a:t> з </a:t>
            </a:r>
            <a:r>
              <a:rPr lang="ru-RU" err="1"/>
              <a:t>двома</a:t>
            </a:r>
            <a:r>
              <a:rPr lang="ru-RU"/>
              <a:t> ключами після </a:t>
            </a:r>
            <a:r>
              <a:rPr lang="ru-RU" err="1"/>
              <a:t>додавання</a:t>
            </a:r>
            <a:r>
              <a:rPr lang="ru-RU"/>
              <a:t> </a:t>
            </a:r>
            <a:r>
              <a:rPr lang="ru-RU" err="1"/>
              <a:t>третього</a:t>
            </a:r>
            <a:r>
              <a:rPr lang="ru-RU"/>
              <a:t>), </a:t>
            </a:r>
            <a:r>
              <a:rPr lang="ru-RU" err="1"/>
              <a:t>тоді</a:t>
            </a:r>
            <a:r>
              <a:rPr lang="ru-RU"/>
              <a:t> </a:t>
            </a:r>
            <a:r>
              <a:rPr lang="ru-RU" err="1"/>
              <a:t>формується</a:t>
            </a:r>
            <a:r>
              <a:rPr lang="ru-RU"/>
              <a:t> </a:t>
            </a:r>
            <a:r>
              <a:rPr lang="en-US" sz="1200" kern="1200">
                <a:solidFill>
                  <a:schemeClr val="tx1"/>
                </a:solidFill>
                <a:latin typeface="+mn-lt"/>
                <a:ea typeface="+mn-ea"/>
                <a:cs typeface="+mn-cs"/>
              </a:rPr>
              <a:t>split</a:t>
            </a:r>
            <a:r>
              <a:rPr lang="en-US"/>
              <a:t>: </a:t>
            </a:r>
            <a:r>
              <a:rPr lang="ru-RU" err="1"/>
              <a:t>середній</a:t>
            </a:r>
            <a:r>
              <a:rPr lang="ru-RU"/>
              <a:t> ключ “</a:t>
            </a:r>
            <a:r>
              <a:rPr lang="ru-RU" err="1"/>
              <a:t>піднімається</a:t>
            </a:r>
            <a:r>
              <a:rPr lang="ru-RU"/>
              <a:t>” </a:t>
            </a:r>
            <a:r>
              <a:rPr lang="ru-RU" err="1"/>
              <a:t>вгору</a:t>
            </a:r>
            <a:r>
              <a:rPr lang="ru-RU"/>
              <a:t>, а </a:t>
            </a:r>
            <a:r>
              <a:rPr lang="ru-RU" err="1"/>
              <a:t>решта</a:t>
            </a:r>
            <a:r>
              <a:rPr lang="ru-RU"/>
              <a:t> </a:t>
            </a:r>
            <a:r>
              <a:rPr lang="ru-RU" err="1"/>
              <a:t>ключів</a:t>
            </a:r>
            <a:r>
              <a:rPr lang="ru-RU"/>
              <a:t> </a:t>
            </a:r>
            <a:r>
              <a:rPr lang="ru-RU" err="1"/>
              <a:t>розділяються</a:t>
            </a:r>
            <a:r>
              <a:rPr lang="ru-RU"/>
              <a:t> на два </a:t>
            </a:r>
            <a:r>
              <a:rPr lang="ru-RU" err="1"/>
              <a:t>вузли</a:t>
            </a:r>
            <a:r>
              <a:rPr lang="ru-RU"/>
              <a:t>. </a:t>
            </a:r>
            <a:r>
              <a:rPr lang="ru-RU" err="1"/>
              <a:t>Батьківський</a:t>
            </a:r>
            <a:r>
              <a:rPr lang="ru-RU"/>
              <a:t> </a:t>
            </a:r>
            <a:r>
              <a:rPr lang="ru-RU" err="1"/>
              <a:t>вузол</a:t>
            </a:r>
            <a:r>
              <a:rPr lang="ru-RU"/>
              <a:t> </a:t>
            </a:r>
            <a:r>
              <a:rPr lang="ru-RU" err="1"/>
              <a:t>або</a:t>
            </a:r>
            <a:r>
              <a:rPr lang="ru-RU"/>
              <a:t> </a:t>
            </a:r>
            <a:r>
              <a:rPr lang="ru-RU" err="1"/>
              <a:t>поглинає</a:t>
            </a:r>
            <a:r>
              <a:rPr lang="ru-RU"/>
              <a:t> </a:t>
            </a:r>
            <a:r>
              <a:rPr lang="ru-RU" err="1"/>
              <a:t>цей</a:t>
            </a:r>
            <a:r>
              <a:rPr lang="ru-RU"/>
              <a:t> </a:t>
            </a:r>
            <a:r>
              <a:rPr lang="en-US"/>
              <a:t>split, </a:t>
            </a:r>
            <a:r>
              <a:rPr lang="ru-RU" err="1"/>
              <a:t>або</a:t>
            </a:r>
            <a:r>
              <a:rPr lang="ru-RU"/>
              <a:t> сам </a:t>
            </a:r>
            <a:r>
              <a:rPr lang="ru-RU" err="1"/>
              <a:t>переповнюється</a:t>
            </a:r>
            <a:r>
              <a:rPr lang="ru-RU"/>
              <a:t> і </a:t>
            </a:r>
            <a:r>
              <a:rPr lang="ru-RU" err="1"/>
              <a:t>теж</a:t>
            </a:r>
            <a:r>
              <a:rPr lang="ru-RU"/>
              <a:t> </a:t>
            </a:r>
            <a:r>
              <a:rPr lang="ru-RU" err="1"/>
              <a:t>розщеплюється</a:t>
            </a:r>
            <a:r>
              <a:rPr lang="ru-RU"/>
              <a:t>. Так </a:t>
            </a:r>
            <a:r>
              <a:rPr lang="ru-RU" err="1"/>
              <a:t>підтримується</a:t>
            </a:r>
            <a:r>
              <a:rPr lang="ru-RU"/>
              <a:t> баланс без </a:t>
            </a:r>
            <a:r>
              <a:rPr lang="ru-RU" err="1"/>
              <a:t>повної</a:t>
            </a:r>
            <a:r>
              <a:rPr lang="ru-RU"/>
              <a:t> </a:t>
            </a:r>
            <a:r>
              <a:rPr lang="ru-RU" err="1"/>
              <a:t>перебудови</a:t>
            </a:r>
            <a:r>
              <a:rPr lang="ru-RU"/>
              <a:t> дерева, а </a:t>
            </a:r>
            <a:r>
              <a:rPr lang="ru-RU" err="1"/>
              <a:t>висота</a:t>
            </a:r>
            <a:r>
              <a:rPr lang="ru-RU"/>
              <a:t> </a:t>
            </a:r>
            <a:r>
              <a:rPr lang="ru-RU" err="1"/>
              <a:t>зростає</a:t>
            </a:r>
            <a:r>
              <a:rPr lang="ru-RU"/>
              <a:t> </a:t>
            </a:r>
            <a:r>
              <a:rPr lang="ru-RU" err="1"/>
              <a:t>лише</a:t>
            </a:r>
            <a:r>
              <a:rPr lang="ru-RU"/>
              <a:t> у </a:t>
            </a:r>
            <a:r>
              <a:rPr lang="ru-RU" err="1"/>
              <a:t>контрольованих</a:t>
            </a:r>
            <a:r>
              <a:rPr lang="ru-RU"/>
              <a:t> </a:t>
            </a:r>
            <a:r>
              <a:rPr lang="ru-RU" err="1"/>
              <a:t>випадках</a:t>
            </a:r>
            <a:r>
              <a:rPr lang="ru-RU"/>
              <a:t>.</a:t>
            </a:r>
          </a:p>
          <a:p>
            <a:endParaRPr lang="ru-UA" sz="120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15A3BCA-81BF-1549-A537-4FDA0D6875C4}"/>
              </a:ext>
            </a:extLst>
          </p:cNvPr>
          <p:cNvSpPr>
            <a:spLocks noGrp="1"/>
          </p:cNvSpPr>
          <p:nvPr>
            <p:ph type="sldNum" sz="quarter" idx="5"/>
          </p:nvPr>
        </p:nvSpPr>
        <p:spPr/>
        <p:txBody>
          <a:bodyPr/>
          <a:lstStyle/>
          <a:p>
            <a:fld id="{066953CA-FFDB-4FA5-9A3E-D11DF44BD7EA}" type="slidenum">
              <a:rPr lang="ru-UA" smtClean="0"/>
              <a:t>19</a:t>
            </a:fld>
            <a:endParaRPr lang="ru-UA"/>
          </a:p>
        </p:txBody>
      </p:sp>
    </p:spTree>
    <p:extLst>
      <p:ext uri="{BB962C8B-B14F-4D97-AF65-F5344CB8AC3E}">
        <p14:creationId xmlns:p14="http://schemas.microsoft.com/office/powerpoint/2010/main" val="1446935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ru-UA" sz="1200" b="1" kern="1200">
                <a:solidFill>
                  <a:schemeClr val="tx1"/>
                </a:solidFill>
                <a:effectLst/>
                <a:latin typeface="+mn-lt"/>
                <a:ea typeface="+mn-ea"/>
                <a:cs typeface="+mn-cs"/>
              </a:rPr>
              <a:t>Аналіз існуючих рішень та вектори вдосконалення</a:t>
            </a:r>
            <a:endParaRPr lang="ru-UA" sz="1200" kern="1200">
              <a:solidFill>
                <a:schemeClr val="tx1"/>
              </a:solidFill>
              <a:effectLst/>
              <a:latin typeface="+mn-lt"/>
              <a:ea typeface="+mn-ea"/>
              <a:cs typeface="+mn-cs"/>
            </a:endParaRPr>
          </a:p>
          <a:p>
            <a:r>
              <a:rPr lang="ru-UA" sz="1200" kern="1200">
                <a:solidFill>
                  <a:schemeClr val="tx1"/>
                </a:solidFill>
                <a:effectLst/>
                <a:latin typeface="+mn-lt"/>
                <a:ea typeface="+mn-ea"/>
                <a:cs typeface="+mn-cs"/>
              </a:rPr>
              <a:t>Перед початком розробки було проведено критичний огляд існуючих рішень, зокрема відео «Порівняння Prolog, Haskell та Java на прикладі BST» з навчального каналу.</a:t>
            </a:r>
          </a:p>
          <a:p>
            <a:r>
              <a:rPr lang="ru-UA" sz="1200" kern="1200">
                <a:solidFill>
                  <a:schemeClr val="tx1"/>
                </a:solidFill>
                <a:effectLst/>
                <a:latin typeface="+mn-lt"/>
                <a:ea typeface="+mn-ea"/>
                <a:cs typeface="+mn-cs"/>
              </a:rPr>
              <a:t>Виявлені обмеження:</a:t>
            </a:r>
          </a:p>
          <a:p>
            <a:pPr lvl="0"/>
            <a:r>
              <a:rPr lang="ru-UA" sz="1200" kern="1200">
                <a:solidFill>
                  <a:schemeClr val="tx1"/>
                </a:solidFill>
                <a:effectLst/>
                <a:latin typeface="+mn-lt"/>
                <a:ea typeface="+mn-ea"/>
                <a:cs typeface="+mn-cs"/>
              </a:rPr>
              <a:t>Увага акцентувалася переважно на операціях вставки та пошуку, без розгляду BST як бази для повноцінної алгебри множин</a:t>
            </a:r>
          </a:p>
          <a:p>
            <a:pPr lvl="0"/>
            <a:r>
              <a:rPr lang="ru-UA" sz="1200" kern="1200">
                <a:solidFill>
                  <a:schemeClr val="tx1"/>
                </a:solidFill>
                <a:effectLst/>
                <a:latin typeface="+mn-lt"/>
                <a:ea typeface="+mn-ea"/>
                <a:cs typeface="+mn-cs"/>
              </a:rPr>
              <a:t>Питання підтримки інваріантів дерева залишалося на рівні алгоритмічної довіри без використання засобів декларативної перевірки</a:t>
            </a:r>
          </a:p>
          <a:p>
            <a:pPr lvl="0"/>
            <a:r>
              <a:rPr lang="ru-UA" sz="1200" kern="1200">
                <a:solidFill>
                  <a:schemeClr val="tx1"/>
                </a:solidFill>
                <a:effectLst/>
                <a:latin typeface="+mn-lt"/>
                <a:ea typeface="+mn-ea"/>
                <a:cs typeface="+mn-cs"/>
              </a:rPr>
              <a:t>Не розглядалися альтернативні стратегії обробки через спискове представлення</a:t>
            </a:r>
          </a:p>
          <a:p>
            <a:r>
              <a:rPr lang="ru-UA" sz="1200" kern="1200">
                <a:solidFill>
                  <a:schemeClr val="tx1"/>
                </a:solidFill>
                <a:effectLst/>
                <a:latin typeface="+mn-lt"/>
                <a:ea typeface="+mn-ea"/>
                <a:cs typeface="+mn-cs"/>
              </a:rPr>
              <a:t>Впроваджені покращення:</a:t>
            </a:r>
          </a:p>
          <a:p>
            <a:pPr lvl="0"/>
            <a:r>
              <a:rPr lang="ru-UA" sz="1200" kern="1200">
                <a:solidFill>
                  <a:schemeClr val="tx1"/>
                </a:solidFill>
                <a:effectLst/>
                <a:latin typeface="+mn-lt"/>
                <a:ea typeface="+mn-ea"/>
                <a:cs typeface="+mn-cs"/>
              </a:rPr>
              <a:t>Реалізовано два стилі множинних операцій для вибору між лаконічністю та продуктивністю</a:t>
            </a:r>
          </a:p>
          <a:p>
            <a:pPr lvl="0"/>
            <a:r>
              <a:rPr lang="ru-UA" sz="1200" kern="1200">
                <a:solidFill>
                  <a:schemeClr val="tx1"/>
                </a:solidFill>
                <a:effectLst/>
                <a:latin typeface="+mn-lt"/>
                <a:ea typeface="+mn-ea"/>
                <a:cs typeface="+mn-cs"/>
              </a:rPr>
              <a:t>Інтегровано механізм CLP(FD) для формальної валідації структури дерева</a:t>
            </a:r>
          </a:p>
          <a:p>
            <a:pPr lvl="0"/>
            <a:r>
              <a:rPr lang="ru-UA" sz="1200" kern="1200">
                <a:solidFill>
                  <a:schemeClr val="tx1"/>
                </a:solidFill>
                <a:effectLst/>
                <a:latin typeface="+mn-lt"/>
                <a:ea typeface="+mn-ea"/>
                <a:cs typeface="+mn-cs"/>
              </a:rPr>
              <a:t>Розширено аналітичну частину детальним порівнянням із Haskell</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2</a:t>
            </a:fld>
            <a:endParaRPr lang="ru-UA"/>
          </a:p>
        </p:txBody>
      </p:sp>
    </p:spTree>
    <p:extLst>
      <p:ext uri="{BB962C8B-B14F-4D97-AF65-F5344CB8AC3E}">
        <p14:creationId xmlns:p14="http://schemas.microsoft.com/office/powerpoint/2010/main" val="321542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72058-E113-BDB0-3AE5-050E17CF9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9F8CA9-8D0C-874D-526B-4F57739343B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4FEB6B1-99B8-7904-8B8A-BB10820E649F}"/>
              </a:ext>
            </a:extLst>
          </p:cNvPr>
          <p:cNvSpPr>
            <a:spLocks noGrp="1"/>
          </p:cNvSpPr>
          <p:nvPr>
            <p:ph type="body" idx="1"/>
          </p:nvPr>
        </p:nvSpPr>
        <p:spPr/>
        <p:txBody>
          <a:bodyPr/>
          <a:lstStyle/>
          <a:p>
            <a:r>
              <a:rPr lang="ru-RU"/>
              <a:t>Для </a:t>
            </a:r>
            <a:r>
              <a:rPr lang="ru-RU" err="1"/>
              <a:t>зручності</a:t>
            </a:r>
            <a:r>
              <a:rPr lang="ru-RU"/>
              <a:t> </a:t>
            </a:r>
            <a:r>
              <a:rPr lang="ru-RU" err="1"/>
              <a:t>тестування</a:t>
            </a:r>
            <a:r>
              <a:rPr lang="ru-RU"/>
              <a:t> та </a:t>
            </a:r>
            <a:r>
              <a:rPr lang="ru-RU" err="1"/>
              <a:t>ініціалізації</a:t>
            </a:r>
            <a:r>
              <a:rPr lang="ru-RU"/>
              <a:t> </a:t>
            </a:r>
            <a:r>
              <a:rPr lang="ru-RU" err="1"/>
              <a:t>використовується</a:t>
            </a:r>
            <a:r>
              <a:rPr lang="ru-RU"/>
              <a:t> </a:t>
            </a:r>
            <a:r>
              <a:rPr lang="en-US" sz="1200" kern="1200">
                <a:solidFill>
                  <a:schemeClr val="tx1"/>
                </a:solidFill>
                <a:latin typeface="+mn-lt"/>
                <a:ea typeface="+mn-ea"/>
                <a:cs typeface="+mn-cs"/>
              </a:rPr>
              <a:t>t23_from_list/2</a:t>
            </a:r>
            <a:r>
              <a:rPr lang="en-US"/>
              <a:t>, </a:t>
            </a:r>
            <a:r>
              <a:rPr lang="ru-RU"/>
              <a:t>де дерево </a:t>
            </a:r>
            <a:r>
              <a:rPr lang="ru-RU" err="1"/>
              <a:t>будується</a:t>
            </a:r>
            <a:r>
              <a:rPr lang="ru-RU"/>
              <a:t> </a:t>
            </a:r>
            <a:r>
              <a:rPr lang="ru-RU" err="1"/>
              <a:t>послідовною</a:t>
            </a:r>
            <a:r>
              <a:rPr lang="ru-RU"/>
              <a:t> вставкою </a:t>
            </a:r>
            <a:r>
              <a:rPr lang="ru-RU" err="1"/>
              <a:t>елементів</a:t>
            </a:r>
            <a:r>
              <a:rPr lang="ru-RU"/>
              <a:t> </a:t>
            </a:r>
            <a:r>
              <a:rPr lang="ru-RU" err="1"/>
              <a:t>зі</a:t>
            </a:r>
            <a:r>
              <a:rPr lang="ru-RU"/>
              <a:t> списку (через </a:t>
            </a:r>
            <a:r>
              <a:rPr lang="en-US" sz="1200" kern="1200" err="1">
                <a:solidFill>
                  <a:schemeClr val="tx1"/>
                </a:solidFill>
                <a:latin typeface="+mn-lt"/>
                <a:ea typeface="+mn-ea"/>
                <a:cs typeface="+mn-cs"/>
              </a:rPr>
              <a:t>foldl</a:t>
            </a:r>
            <a:r>
              <a:rPr lang="en-US" sz="1200" kern="1200">
                <a:solidFill>
                  <a:schemeClr val="tx1"/>
                </a:solidFill>
                <a:latin typeface="+mn-lt"/>
                <a:ea typeface="+mn-ea"/>
                <a:cs typeface="+mn-cs"/>
              </a:rPr>
              <a:t>/4</a:t>
            </a:r>
            <a:r>
              <a:rPr lang="en-US"/>
              <a:t> </a:t>
            </a:r>
            <a:r>
              <a:rPr lang="ru-RU"/>
              <a:t>і </a:t>
            </a:r>
            <a:r>
              <a:rPr lang="ru-RU" err="1"/>
              <a:t>допоміжний</a:t>
            </a:r>
            <a:r>
              <a:rPr lang="ru-RU"/>
              <a:t> предикат-</a:t>
            </a:r>
            <a:r>
              <a:rPr lang="ru-RU" err="1"/>
              <a:t>обгортку</a:t>
            </a:r>
            <a:r>
              <a:rPr lang="ru-RU"/>
              <a:t>). </a:t>
            </a:r>
            <a:r>
              <a:rPr lang="ru-RU" err="1"/>
              <a:t>Перевірка</a:t>
            </a:r>
            <a:r>
              <a:rPr lang="ru-RU"/>
              <a:t> </a:t>
            </a:r>
            <a:r>
              <a:rPr lang="ru-RU" err="1"/>
              <a:t>коректності</a:t>
            </a:r>
            <a:r>
              <a:rPr lang="ru-RU"/>
              <a:t> структури робиться через </a:t>
            </a:r>
            <a:r>
              <a:rPr lang="en-US" sz="1200" kern="1200">
                <a:solidFill>
                  <a:schemeClr val="tx1"/>
                </a:solidFill>
                <a:latin typeface="+mn-lt"/>
                <a:ea typeface="+mn-ea"/>
                <a:cs typeface="+mn-cs"/>
              </a:rPr>
              <a:t>t23_to_list/2</a:t>
            </a:r>
            <a:r>
              <a:rPr lang="en-US"/>
              <a:t>: </a:t>
            </a:r>
            <a:r>
              <a:rPr lang="ru-RU" err="1"/>
              <a:t>це</a:t>
            </a:r>
            <a:r>
              <a:rPr lang="ru-RU"/>
              <a:t> </a:t>
            </a:r>
            <a:r>
              <a:rPr lang="en-US" err="1"/>
              <a:t>inorder</a:t>
            </a:r>
            <a:r>
              <a:rPr lang="en-US"/>
              <a:t>-</a:t>
            </a:r>
            <a:r>
              <a:rPr lang="ru-RU" err="1"/>
              <a:t>обхід</a:t>
            </a:r>
            <a:r>
              <a:rPr lang="ru-RU"/>
              <a:t>, </a:t>
            </a:r>
            <a:r>
              <a:rPr lang="ru-RU" err="1"/>
              <a:t>який</a:t>
            </a:r>
            <a:r>
              <a:rPr lang="ru-RU"/>
              <a:t> </a:t>
            </a:r>
            <a:r>
              <a:rPr lang="ru-RU" err="1"/>
              <a:t>повертає</a:t>
            </a:r>
            <a:r>
              <a:rPr lang="ru-RU"/>
              <a:t> </a:t>
            </a:r>
            <a:r>
              <a:rPr lang="ru-RU" b="1" err="1"/>
              <a:t>відсортований</a:t>
            </a:r>
            <a:r>
              <a:rPr lang="ru-RU" b="1"/>
              <a:t> список</a:t>
            </a:r>
            <a:r>
              <a:rPr lang="ru-RU"/>
              <a:t> </a:t>
            </a:r>
            <a:r>
              <a:rPr lang="ru-RU" err="1"/>
              <a:t>ключів</a:t>
            </a:r>
            <a:r>
              <a:rPr lang="ru-RU"/>
              <a:t> дерева. </a:t>
            </a:r>
            <a:r>
              <a:rPr lang="ru-RU" err="1"/>
              <a:t>Якщо</a:t>
            </a:r>
            <a:r>
              <a:rPr lang="ru-RU"/>
              <a:t> після </a:t>
            </a:r>
            <a:r>
              <a:rPr lang="ru-RU" err="1"/>
              <a:t>серії</a:t>
            </a:r>
            <a:r>
              <a:rPr lang="ru-RU"/>
              <a:t> вставок </a:t>
            </a:r>
            <a:r>
              <a:rPr lang="en-US" sz="1200" kern="1200" err="1">
                <a:solidFill>
                  <a:schemeClr val="tx1"/>
                </a:solidFill>
                <a:latin typeface="+mn-lt"/>
                <a:ea typeface="+mn-ea"/>
                <a:cs typeface="+mn-cs"/>
              </a:rPr>
              <a:t>to_list</a:t>
            </a:r>
            <a:r>
              <a:rPr lang="en-US"/>
              <a:t> </a:t>
            </a:r>
            <a:r>
              <a:rPr lang="ru-RU" err="1"/>
              <a:t>формує</a:t>
            </a:r>
            <a:r>
              <a:rPr lang="ru-RU"/>
              <a:t> </a:t>
            </a:r>
            <a:r>
              <a:rPr lang="ru-RU" err="1"/>
              <a:t>відсортований</a:t>
            </a:r>
            <a:r>
              <a:rPr lang="ru-RU"/>
              <a:t> список без </a:t>
            </a:r>
            <a:r>
              <a:rPr lang="ru-RU" err="1"/>
              <a:t>дублікатів</a:t>
            </a:r>
            <a:r>
              <a:rPr lang="ru-RU"/>
              <a:t>, </a:t>
            </a:r>
            <a:r>
              <a:rPr lang="ru-RU" err="1"/>
              <a:t>це</a:t>
            </a:r>
            <a:r>
              <a:rPr lang="ru-RU"/>
              <a:t> є </a:t>
            </a:r>
            <a:r>
              <a:rPr lang="ru-RU" err="1"/>
              <a:t>практичним</a:t>
            </a:r>
            <a:r>
              <a:rPr lang="ru-RU"/>
              <a:t> </a:t>
            </a:r>
            <a:r>
              <a:rPr lang="ru-RU" err="1"/>
              <a:t>підтвердженням</a:t>
            </a:r>
            <a:r>
              <a:rPr lang="ru-RU"/>
              <a:t>, що </a:t>
            </a:r>
            <a:r>
              <a:rPr lang="ru-RU" err="1"/>
              <a:t>інваріанти</a:t>
            </a:r>
            <a:r>
              <a:rPr lang="ru-RU"/>
              <a:t> дерева </a:t>
            </a:r>
            <a:r>
              <a:rPr lang="ru-RU" err="1"/>
              <a:t>збережені</a:t>
            </a:r>
            <a:r>
              <a:rPr lang="ru-RU"/>
              <a:t>.</a:t>
            </a:r>
            <a:endParaRPr lang="ru-UA" sz="120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A4F17FD-0BD5-66C5-D4ED-EBD194388D0E}"/>
              </a:ext>
            </a:extLst>
          </p:cNvPr>
          <p:cNvSpPr>
            <a:spLocks noGrp="1"/>
          </p:cNvSpPr>
          <p:nvPr>
            <p:ph type="sldNum" sz="quarter" idx="5"/>
          </p:nvPr>
        </p:nvSpPr>
        <p:spPr/>
        <p:txBody>
          <a:bodyPr/>
          <a:lstStyle/>
          <a:p>
            <a:fld id="{066953CA-FFDB-4FA5-9A3E-D11DF44BD7EA}" type="slidenum">
              <a:rPr lang="ru-UA" smtClean="0"/>
              <a:t>20</a:t>
            </a:fld>
            <a:endParaRPr lang="ru-UA"/>
          </a:p>
        </p:txBody>
      </p:sp>
    </p:spTree>
    <p:extLst>
      <p:ext uri="{BB962C8B-B14F-4D97-AF65-F5344CB8AC3E}">
        <p14:creationId xmlns:p14="http://schemas.microsoft.com/office/powerpoint/2010/main" val="2573179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5AB10-2DC7-4E58-DC3A-95B4C9C66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F4C65-D3D6-FF58-7CEF-A4D91AA33C6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19C9E6F-2B1B-7752-D0C9-CE898B0B00B8}"/>
              </a:ext>
            </a:extLst>
          </p:cNvPr>
          <p:cNvSpPr>
            <a:spLocks noGrp="1"/>
          </p:cNvSpPr>
          <p:nvPr>
            <p:ph type="body" idx="1"/>
          </p:nvPr>
        </p:nvSpPr>
        <p:spPr/>
        <p:txBody>
          <a:bodyPr/>
          <a:lstStyle/>
          <a:p>
            <a:r>
              <a:rPr lang="ru-RU"/>
              <a:t>Далі </a:t>
            </a:r>
            <a:r>
              <a:rPr lang="ru-RU" err="1"/>
              <a:t>розглядається</a:t>
            </a:r>
            <a:r>
              <a:rPr lang="ru-RU"/>
              <a:t> узагальнення до </a:t>
            </a:r>
            <a:r>
              <a:rPr lang="ru-RU" b="1"/>
              <a:t>(</a:t>
            </a:r>
            <a:r>
              <a:rPr lang="en-US" b="1"/>
              <a:t>m,n)-</a:t>
            </a:r>
            <a:r>
              <a:rPr lang="ru-RU" b="1"/>
              <a:t>дерева</a:t>
            </a:r>
            <a:r>
              <a:rPr lang="ru-RU"/>
              <a:t>, де </a:t>
            </a:r>
            <a:r>
              <a:rPr lang="ru-RU" err="1"/>
              <a:t>вузол</a:t>
            </a:r>
            <a:r>
              <a:rPr lang="ru-RU"/>
              <a:t> </a:t>
            </a:r>
            <a:r>
              <a:rPr lang="ru-RU" err="1"/>
              <a:t>може</a:t>
            </a:r>
            <a:r>
              <a:rPr lang="ru-RU"/>
              <a:t> </a:t>
            </a:r>
            <a:r>
              <a:rPr lang="ru-RU" err="1"/>
              <a:t>містити</a:t>
            </a:r>
            <a:r>
              <a:rPr lang="ru-RU"/>
              <a:t> </a:t>
            </a:r>
            <a:r>
              <a:rPr lang="ru-RU" err="1"/>
              <a:t>більше</a:t>
            </a:r>
            <a:r>
              <a:rPr lang="ru-RU"/>
              <a:t> </a:t>
            </a:r>
            <a:r>
              <a:rPr lang="ru-RU" err="1"/>
              <a:t>ключів</a:t>
            </a:r>
            <a:r>
              <a:rPr lang="ru-RU"/>
              <a:t>. Представлення </a:t>
            </a:r>
            <a:r>
              <a:rPr lang="ru-RU" err="1"/>
              <a:t>задається</a:t>
            </a:r>
            <a:r>
              <a:rPr lang="ru-RU"/>
              <a:t> як </a:t>
            </a:r>
            <a:r>
              <a:rPr lang="en-US" sz="1200" kern="1200">
                <a:solidFill>
                  <a:schemeClr val="tx1"/>
                </a:solidFill>
                <a:latin typeface="+mn-lt"/>
                <a:ea typeface="+mn-ea"/>
                <a:cs typeface="+mn-cs"/>
              </a:rPr>
              <a:t>empty</a:t>
            </a:r>
            <a:r>
              <a:rPr lang="en-US"/>
              <a:t>, </a:t>
            </a:r>
            <a:r>
              <a:rPr lang="en-US" sz="1200" kern="1200">
                <a:solidFill>
                  <a:schemeClr val="tx1"/>
                </a:solidFill>
                <a:latin typeface="+mn-lt"/>
                <a:ea typeface="+mn-ea"/>
                <a:cs typeface="+mn-cs"/>
              </a:rPr>
              <a:t>leaf(Keys)</a:t>
            </a:r>
            <a:r>
              <a:rPr lang="en-US"/>
              <a:t> </a:t>
            </a:r>
            <a:r>
              <a:rPr lang="ru-RU"/>
              <a:t>і </a:t>
            </a:r>
            <a:r>
              <a:rPr lang="en-US" sz="1200" kern="1200">
                <a:solidFill>
                  <a:schemeClr val="tx1"/>
                </a:solidFill>
                <a:latin typeface="+mn-lt"/>
                <a:ea typeface="+mn-ea"/>
                <a:cs typeface="+mn-cs"/>
              </a:rPr>
              <a:t>node(Keys, Children)</a:t>
            </a:r>
            <a:r>
              <a:rPr lang="en-US"/>
              <a:t>. </a:t>
            </a:r>
            <a:r>
              <a:rPr lang="ru-RU"/>
              <a:t>У </a:t>
            </a:r>
            <a:r>
              <a:rPr lang="ru-RU" err="1"/>
              <a:t>листі</a:t>
            </a:r>
            <a:r>
              <a:rPr lang="ru-RU"/>
              <a:t> </a:t>
            </a:r>
            <a:r>
              <a:rPr lang="ru-RU" err="1"/>
              <a:t>зберігається</a:t>
            </a:r>
            <a:r>
              <a:rPr lang="ru-RU"/>
              <a:t> список </a:t>
            </a:r>
            <a:r>
              <a:rPr lang="ru-RU" err="1"/>
              <a:t>ключів</a:t>
            </a:r>
            <a:r>
              <a:rPr lang="ru-RU"/>
              <a:t> </a:t>
            </a:r>
            <a:r>
              <a:rPr lang="en-US" sz="1200" kern="1200">
                <a:solidFill>
                  <a:schemeClr val="tx1"/>
                </a:solidFill>
                <a:latin typeface="+mn-lt"/>
                <a:ea typeface="+mn-ea"/>
                <a:cs typeface="+mn-cs"/>
              </a:rPr>
              <a:t>Keys</a:t>
            </a:r>
            <a:r>
              <a:rPr lang="en-US"/>
              <a:t>, </a:t>
            </a:r>
            <a:r>
              <a:rPr lang="ru-RU"/>
              <a:t>а у </a:t>
            </a:r>
            <a:r>
              <a:rPr lang="ru-RU" err="1"/>
              <a:t>внутрішньому</a:t>
            </a:r>
            <a:r>
              <a:rPr lang="ru-RU"/>
              <a:t> </a:t>
            </a:r>
            <a:r>
              <a:rPr lang="ru-RU" err="1"/>
              <a:t>вузлі</a:t>
            </a:r>
            <a:r>
              <a:rPr lang="ru-RU"/>
              <a:t> — список </a:t>
            </a:r>
            <a:r>
              <a:rPr lang="ru-RU" err="1"/>
              <a:t>ключів</a:t>
            </a:r>
            <a:r>
              <a:rPr lang="ru-RU"/>
              <a:t> і список </a:t>
            </a:r>
            <a:r>
              <a:rPr lang="ru-RU" err="1"/>
              <a:t>дітей</a:t>
            </a:r>
            <a:r>
              <a:rPr lang="ru-RU"/>
              <a:t>. </a:t>
            </a:r>
            <a:r>
              <a:rPr lang="ru-RU" err="1"/>
              <a:t>Важлива</a:t>
            </a:r>
            <a:r>
              <a:rPr lang="ru-RU"/>
              <a:t> структурна </a:t>
            </a:r>
            <a:r>
              <a:rPr lang="ru-RU" err="1"/>
              <a:t>умова</a:t>
            </a:r>
            <a:r>
              <a:rPr lang="ru-RU"/>
              <a:t>: </a:t>
            </a:r>
            <a:r>
              <a:rPr lang="ru-RU" err="1"/>
              <a:t>кількість</a:t>
            </a:r>
            <a:r>
              <a:rPr lang="ru-RU"/>
              <a:t> </a:t>
            </a:r>
            <a:r>
              <a:rPr lang="ru-RU" err="1"/>
              <a:t>дітей</a:t>
            </a:r>
            <a:r>
              <a:rPr lang="ru-RU"/>
              <a:t> у </a:t>
            </a:r>
            <a:r>
              <a:rPr lang="en-US" sz="1200" kern="1200">
                <a:solidFill>
                  <a:schemeClr val="tx1"/>
                </a:solidFill>
                <a:latin typeface="+mn-lt"/>
                <a:ea typeface="+mn-ea"/>
                <a:cs typeface="+mn-cs"/>
              </a:rPr>
              <a:t>Children</a:t>
            </a:r>
            <a:r>
              <a:rPr lang="en-US"/>
              <a:t> </a:t>
            </a:r>
            <a:r>
              <a:rPr lang="ru-RU" err="1"/>
              <a:t>має</a:t>
            </a:r>
            <a:r>
              <a:rPr lang="ru-RU"/>
              <a:t> бути </a:t>
            </a:r>
            <a:r>
              <a:rPr lang="ru-RU" err="1"/>
              <a:t>рівно</a:t>
            </a:r>
            <a:r>
              <a:rPr lang="ru-RU"/>
              <a:t> на 1 </a:t>
            </a:r>
            <a:r>
              <a:rPr lang="ru-RU" err="1"/>
              <a:t>більшою</a:t>
            </a:r>
            <a:r>
              <a:rPr lang="ru-RU"/>
              <a:t>, </a:t>
            </a:r>
            <a:r>
              <a:rPr lang="ru-RU" err="1"/>
              <a:t>ніж</a:t>
            </a:r>
            <a:r>
              <a:rPr lang="ru-RU"/>
              <a:t> </a:t>
            </a:r>
            <a:r>
              <a:rPr lang="ru-RU" err="1"/>
              <a:t>кількість</a:t>
            </a:r>
            <a:r>
              <a:rPr lang="ru-RU"/>
              <a:t> </a:t>
            </a:r>
            <a:r>
              <a:rPr lang="ru-RU" err="1"/>
              <a:t>ключів</a:t>
            </a:r>
            <a:r>
              <a:rPr lang="ru-RU"/>
              <a:t> у </a:t>
            </a:r>
            <a:r>
              <a:rPr lang="en-US" sz="1200" kern="1200">
                <a:solidFill>
                  <a:schemeClr val="tx1"/>
                </a:solidFill>
                <a:latin typeface="+mn-lt"/>
                <a:ea typeface="+mn-ea"/>
                <a:cs typeface="+mn-cs"/>
              </a:rPr>
              <a:t>Keys</a:t>
            </a:r>
            <a:r>
              <a:rPr lang="en-US"/>
              <a:t>, </a:t>
            </a:r>
            <a:r>
              <a:rPr lang="ru-RU"/>
              <a:t>тому що </a:t>
            </a:r>
            <a:r>
              <a:rPr lang="ru-RU" err="1"/>
              <a:t>ключі</a:t>
            </a:r>
            <a:r>
              <a:rPr lang="ru-RU"/>
              <a:t> </a:t>
            </a:r>
            <a:r>
              <a:rPr lang="ru-RU" err="1"/>
              <a:t>розділяють</a:t>
            </a:r>
            <a:r>
              <a:rPr lang="ru-RU"/>
              <a:t> </a:t>
            </a:r>
            <a:r>
              <a:rPr lang="ru-RU" err="1"/>
              <a:t>діапазони</a:t>
            </a:r>
            <a:r>
              <a:rPr lang="ru-RU"/>
              <a:t> </a:t>
            </a:r>
            <a:r>
              <a:rPr lang="ru-RU" err="1"/>
              <a:t>між</a:t>
            </a:r>
            <a:r>
              <a:rPr lang="ru-RU"/>
              <a:t> </a:t>
            </a:r>
            <a:r>
              <a:rPr lang="ru-RU" err="1"/>
              <a:t>сусідніми</a:t>
            </a:r>
            <a:r>
              <a:rPr lang="ru-RU"/>
              <a:t> </a:t>
            </a:r>
            <a:r>
              <a:rPr lang="ru-RU" err="1"/>
              <a:t>піддеревами</a:t>
            </a:r>
            <a:r>
              <a:rPr lang="ru-RU"/>
              <a:t>. Така форма є </a:t>
            </a:r>
            <a:r>
              <a:rPr lang="ru-RU" err="1"/>
              <a:t>природним</a:t>
            </a:r>
            <a:r>
              <a:rPr lang="ru-RU"/>
              <a:t> </a:t>
            </a:r>
            <a:r>
              <a:rPr lang="ru-RU" err="1"/>
              <a:t>розширенням</a:t>
            </a:r>
            <a:r>
              <a:rPr lang="ru-RU"/>
              <a:t> 2-3-дерева: </a:t>
            </a:r>
            <a:r>
              <a:rPr lang="ru-RU" err="1"/>
              <a:t>замість</a:t>
            </a:r>
            <a:r>
              <a:rPr lang="ru-RU"/>
              <a:t> 1–2 </a:t>
            </a:r>
            <a:r>
              <a:rPr lang="ru-RU" err="1"/>
              <a:t>ключів</a:t>
            </a:r>
            <a:r>
              <a:rPr lang="ru-RU"/>
              <a:t> у </a:t>
            </a:r>
            <a:r>
              <a:rPr lang="ru-RU" err="1"/>
              <a:t>вузлі</a:t>
            </a:r>
            <a:r>
              <a:rPr lang="ru-RU"/>
              <a:t> </a:t>
            </a:r>
            <a:r>
              <a:rPr lang="ru-RU" err="1"/>
              <a:t>допускається</a:t>
            </a:r>
            <a:r>
              <a:rPr lang="ru-RU"/>
              <a:t> </a:t>
            </a:r>
            <a:r>
              <a:rPr lang="ru-RU" err="1"/>
              <a:t>діапазон</a:t>
            </a:r>
            <a:r>
              <a:rPr lang="ru-RU"/>
              <a:t>, </a:t>
            </a:r>
            <a:r>
              <a:rPr lang="ru-RU" err="1"/>
              <a:t>визначений</a:t>
            </a:r>
            <a:r>
              <a:rPr lang="ru-RU"/>
              <a:t> параметрами </a:t>
            </a:r>
            <a:r>
              <a:rPr lang="en-US" b="1"/>
              <a:t>M</a:t>
            </a:r>
            <a:r>
              <a:rPr lang="en-US"/>
              <a:t> </a:t>
            </a:r>
            <a:r>
              <a:rPr lang="ru-RU"/>
              <a:t>і </a:t>
            </a:r>
            <a:r>
              <a:rPr lang="en-US" b="1"/>
              <a:t>N</a:t>
            </a:r>
            <a:r>
              <a:rPr lang="en-US"/>
              <a:t>.</a:t>
            </a:r>
            <a:endParaRPr lang="ru-UA" sz="120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8387E1E-0EBF-1EC8-29A2-31BDB114C486}"/>
              </a:ext>
            </a:extLst>
          </p:cNvPr>
          <p:cNvSpPr>
            <a:spLocks noGrp="1"/>
          </p:cNvSpPr>
          <p:nvPr>
            <p:ph type="sldNum" sz="quarter" idx="5"/>
          </p:nvPr>
        </p:nvSpPr>
        <p:spPr/>
        <p:txBody>
          <a:bodyPr/>
          <a:lstStyle/>
          <a:p>
            <a:fld id="{066953CA-FFDB-4FA5-9A3E-D11DF44BD7EA}" type="slidenum">
              <a:rPr lang="ru-UA" smtClean="0"/>
              <a:t>21</a:t>
            </a:fld>
            <a:endParaRPr lang="ru-UA"/>
          </a:p>
        </p:txBody>
      </p:sp>
    </p:spTree>
    <p:extLst>
      <p:ext uri="{BB962C8B-B14F-4D97-AF65-F5344CB8AC3E}">
        <p14:creationId xmlns:p14="http://schemas.microsoft.com/office/powerpoint/2010/main" val="2991152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F1D45-259C-5ABD-3879-DD7D73606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F98BA-DEC1-3EA6-9DFF-B149CFD0DFA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32B7990-B65E-8D43-C3BA-3F70EEAB575F}"/>
              </a:ext>
            </a:extLst>
          </p:cNvPr>
          <p:cNvSpPr>
            <a:spLocks noGrp="1"/>
          </p:cNvSpPr>
          <p:nvPr>
            <p:ph type="body" idx="1"/>
          </p:nvPr>
        </p:nvSpPr>
        <p:spPr/>
        <p:txBody>
          <a:bodyPr/>
          <a:lstStyle/>
          <a:p>
            <a:r>
              <a:rPr lang="ru-RU"/>
              <a:t>Для (</a:t>
            </a:r>
            <a:r>
              <a:rPr lang="en-US"/>
              <a:t>m,n)-</a:t>
            </a:r>
            <a:r>
              <a:rPr lang="ru-RU"/>
              <a:t>дерева </a:t>
            </a:r>
            <a:r>
              <a:rPr lang="ru-RU" err="1"/>
              <a:t>фіксуються</a:t>
            </a:r>
            <a:r>
              <a:rPr lang="ru-RU"/>
              <a:t> три групи </a:t>
            </a:r>
            <a:r>
              <a:rPr lang="ru-RU" err="1"/>
              <a:t>вимог</a:t>
            </a:r>
            <a:r>
              <a:rPr lang="ru-RU"/>
              <a:t>. Перша — </a:t>
            </a:r>
            <a:r>
              <a:rPr lang="ru-RU" b="1"/>
              <a:t>структурна</a:t>
            </a:r>
            <a:r>
              <a:rPr lang="ru-RU"/>
              <a:t>: </a:t>
            </a:r>
            <a:r>
              <a:rPr lang="en-US" sz="1200" kern="1200" err="1">
                <a:solidFill>
                  <a:schemeClr val="tx1"/>
                </a:solidFill>
                <a:latin typeface="+mn-lt"/>
                <a:ea typeface="+mn-ea"/>
                <a:cs typeface="+mn-cs"/>
              </a:rPr>
              <a:t>len</a:t>
            </a:r>
            <a:r>
              <a:rPr lang="en-US" sz="1200" kern="1200">
                <a:solidFill>
                  <a:schemeClr val="tx1"/>
                </a:solidFill>
                <a:latin typeface="+mn-lt"/>
                <a:ea typeface="+mn-ea"/>
                <a:cs typeface="+mn-cs"/>
              </a:rPr>
              <a:t>(Children) = </a:t>
            </a:r>
            <a:r>
              <a:rPr lang="en-US" sz="1200" kern="1200" err="1">
                <a:solidFill>
                  <a:schemeClr val="tx1"/>
                </a:solidFill>
                <a:latin typeface="+mn-lt"/>
                <a:ea typeface="+mn-ea"/>
                <a:cs typeface="+mn-cs"/>
              </a:rPr>
              <a:t>len</a:t>
            </a:r>
            <a:r>
              <a:rPr lang="en-US" sz="1200" kern="1200">
                <a:solidFill>
                  <a:schemeClr val="tx1"/>
                </a:solidFill>
                <a:latin typeface="+mn-lt"/>
                <a:ea typeface="+mn-ea"/>
                <a:cs typeface="+mn-cs"/>
              </a:rPr>
              <a:t>(Keys) + 1</a:t>
            </a:r>
            <a:r>
              <a:rPr lang="en-US"/>
              <a:t>. </a:t>
            </a:r>
            <a:r>
              <a:rPr lang="ru-RU"/>
              <a:t>Друга — </a:t>
            </a:r>
            <a:r>
              <a:rPr lang="ru-RU" b="1" err="1"/>
              <a:t>впорядкування</a:t>
            </a:r>
            <a:r>
              <a:rPr lang="ru-RU"/>
              <a:t>: </a:t>
            </a:r>
            <a:r>
              <a:rPr lang="ru-RU" err="1"/>
              <a:t>ключі</a:t>
            </a:r>
            <a:r>
              <a:rPr lang="ru-RU"/>
              <a:t> в межах </a:t>
            </a:r>
            <a:r>
              <a:rPr lang="ru-RU" err="1"/>
              <a:t>вузла</a:t>
            </a:r>
            <a:r>
              <a:rPr lang="ru-RU"/>
              <a:t> </a:t>
            </a:r>
            <a:r>
              <a:rPr lang="ru-RU" err="1"/>
              <a:t>мають</a:t>
            </a:r>
            <a:r>
              <a:rPr lang="ru-RU"/>
              <a:t> бути </a:t>
            </a:r>
            <a:r>
              <a:rPr lang="ru-RU" b="1" err="1"/>
              <a:t>відсортовані</a:t>
            </a:r>
            <a:r>
              <a:rPr lang="ru-RU" b="1"/>
              <a:t> та </a:t>
            </a:r>
            <a:r>
              <a:rPr lang="ru-RU" b="1" err="1"/>
              <a:t>унікальні</a:t>
            </a:r>
            <a:r>
              <a:rPr lang="ru-RU"/>
              <a:t>. </a:t>
            </a:r>
            <a:r>
              <a:rPr lang="ru-RU" err="1"/>
              <a:t>Третя</a:t>
            </a:r>
            <a:r>
              <a:rPr lang="ru-RU"/>
              <a:t> — </a:t>
            </a:r>
            <a:r>
              <a:rPr lang="ru-RU" b="1"/>
              <a:t>(</a:t>
            </a:r>
            <a:r>
              <a:rPr lang="en-US" b="1"/>
              <a:t>m,n)-</a:t>
            </a:r>
            <a:r>
              <a:rPr lang="ru-RU" b="1" err="1"/>
              <a:t>обмеження</a:t>
            </a:r>
            <a:r>
              <a:rPr lang="ru-RU"/>
              <a:t>: для </a:t>
            </a:r>
            <a:r>
              <a:rPr lang="ru-RU" err="1"/>
              <a:t>внутрішніх</a:t>
            </a:r>
            <a:r>
              <a:rPr lang="ru-RU"/>
              <a:t> вузлів (</a:t>
            </a:r>
            <a:r>
              <a:rPr lang="ru-RU" err="1"/>
              <a:t>крім</a:t>
            </a:r>
            <a:r>
              <a:rPr lang="ru-RU"/>
              <a:t> </a:t>
            </a:r>
            <a:r>
              <a:rPr lang="ru-RU" err="1"/>
              <a:t>кореня</a:t>
            </a:r>
            <a:r>
              <a:rPr lang="ru-RU"/>
              <a:t>) </a:t>
            </a:r>
            <a:r>
              <a:rPr lang="ru-RU" err="1"/>
              <a:t>кількість</a:t>
            </a:r>
            <a:r>
              <a:rPr lang="ru-RU"/>
              <a:t> </a:t>
            </a:r>
            <a:r>
              <a:rPr lang="ru-RU" err="1"/>
              <a:t>дітей</a:t>
            </a:r>
            <a:r>
              <a:rPr lang="ru-RU"/>
              <a:t> </a:t>
            </a:r>
            <a:r>
              <a:rPr lang="ru-RU" err="1"/>
              <a:t>лежить</a:t>
            </a:r>
            <a:r>
              <a:rPr lang="ru-RU"/>
              <a:t> у </a:t>
            </a:r>
            <a:r>
              <a:rPr lang="ru-RU" sz="1200" kern="1200">
                <a:solidFill>
                  <a:schemeClr val="tx1"/>
                </a:solidFill>
                <a:latin typeface="+mn-lt"/>
                <a:ea typeface="+mn-ea"/>
                <a:cs typeface="+mn-cs"/>
              </a:rPr>
              <a:t>[</a:t>
            </a:r>
            <a:r>
              <a:rPr lang="en-US" sz="1200" kern="1200">
                <a:solidFill>
                  <a:schemeClr val="tx1"/>
                </a:solidFill>
                <a:latin typeface="+mn-lt"/>
                <a:ea typeface="+mn-ea"/>
                <a:cs typeface="+mn-cs"/>
              </a:rPr>
              <a:t>M, N]</a:t>
            </a:r>
            <a:r>
              <a:rPr lang="en-US"/>
              <a:t>, </a:t>
            </a:r>
            <a:r>
              <a:rPr lang="ru-RU"/>
              <a:t>а </a:t>
            </a:r>
            <a:r>
              <a:rPr lang="ru-RU" err="1"/>
              <a:t>кількість</a:t>
            </a:r>
            <a:r>
              <a:rPr lang="ru-RU"/>
              <a:t> </a:t>
            </a:r>
            <a:r>
              <a:rPr lang="ru-RU" err="1"/>
              <a:t>ключів</a:t>
            </a:r>
            <a:r>
              <a:rPr lang="ru-RU"/>
              <a:t> — у </a:t>
            </a:r>
            <a:r>
              <a:rPr lang="ru-RU" sz="1200" kern="1200">
                <a:solidFill>
                  <a:schemeClr val="tx1"/>
                </a:solidFill>
                <a:latin typeface="+mn-lt"/>
                <a:ea typeface="+mn-ea"/>
                <a:cs typeface="+mn-cs"/>
              </a:rPr>
              <a:t>[</a:t>
            </a:r>
            <a:r>
              <a:rPr lang="en-US" sz="1200" kern="1200">
                <a:solidFill>
                  <a:schemeClr val="tx1"/>
                </a:solidFill>
                <a:latin typeface="+mn-lt"/>
                <a:ea typeface="+mn-ea"/>
                <a:cs typeface="+mn-cs"/>
              </a:rPr>
              <a:t>M-1, N-1]</a:t>
            </a:r>
            <a:r>
              <a:rPr lang="en-US"/>
              <a:t>. </a:t>
            </a:r>
            <a:r>
              <a:rPr lang="ru-RU" err="1"/>
              <a:t>Окремо</a:t>
            </a:r>
            <a:r>
              <a:rPr lang="ru-RU"/>
              <a:t> </a:t>
            </a:r>
            <a:r>
              <a:rPr lang="ru-RU" err="1"/>
              <a:t>важливою</a:t>
            </a:r>
            <a:r>
              <a:rPr lang="ru-RU"/>
              <a:t> є </a:t>
            </a:r>
            <a:r>
              <a:rPr lang="ru-RU" err="1"/>
              <a:t>умова</a:t>
            </a:r>
            <a:r>
              <a:rPr lang="ru-RU"/>
              <a:t> </a:t>
            </a:r>
            <a:r>
              <a:rPr lang="ru-RU" err="1"/>
              <a:t>коректного</a:t>
            </a:r>
            <a:r>
              <a:rPr lang="ru-RU"/>
              <a:t> </a:t>
            </a:r>
            <a:r>
              <a:rPr lang="ru-RU" err="1"/>
              <a:t>розщеплення</a:t>
            </a:r>
            <a:r>
              <a:rPr lang="ru-RU"/>
              <a:t>: </a:t>
            </a:r>
            <a:r>
              <a:rPr lang="en-US" sz="1200" kern="1200">
                <a:solidFill>
                  <a:schemeClr val="tx1"/>
                </a:solidFill>
                <a:latin typeface="+mn-lt"/>
                <a:ea typeface="+mn-ea"/>
                <a:cs typeface="+mn-cs"/>
              </a:rPr>
              <a:t>N &gt;= 2*M - 1</a:t>
            </a:r>
            <a:r>
              <a:rPr lang="en-US"/>
              <a:t>, </a:t>
            </a:r>
            <a:r>
              <a:rPr lang="ru-RU"/>
              <a:t>яка </a:t>
            </a:r>
            <a:r>
              <a:rPr lang="ru-RU" err="1"/>
              <a:t>гарантує</a:t>
            </a:r>
            <a:r>
              <a:rPr lang="ru-RU"/>
              <a:t>, що після </a:t>
            </a:r>
            <a:r>
              <a:rPr lang="en-US"/>
              <a:t>split </a:t>
            </a:r>
            <a:r>
              <a:rPr lang="ru-RU" err="1"/>
              <a:t>обидві</a:t>
            </a:r>
            <a:r>
              <a:rPr lang="ru-RU"/>
              <a:t> </a:t>
            </a:r>
            <a:r>
              <a:rPr lang="ru-RU" err="1"/>
              <a:t>частини</a:t>
            </a:r>
            <a:r>
              <a:rPr lang="ru-RU"/>
              <a:t> </a:t>
            </a:r>
            <a:r>
              <a:rPr lang="ru-RU" err="1"/>
              <a:t>матимуть</a:t>
            </a:r>
            <a:r>
              <a:rPr lang="ru-RU"/>
              <a:t> </a:t>
            </a:r>
            <a:r>
              <a:rPr lang="ru-RU" err="1"/>
              <a:t>щонайменше</a:t>
            </a:r>
            <a:r>
              <a:rPr lang="ru-RU"/>
              <a:t> </a:t>
            </a:r>
            <a:r>
              <a:rPr lang="en-US" sz="1200" kern="1200">
                <a:solidFill>
                  <a:schemeClr val="tx1"/>
                </a:solidFill>
                <a:latin typeface="+mn-lt"/>
                <a:ea typeface="+mn-ea"/>
                <a:cs typeface="+mn-cs"/>
              </a:rPr>
              <a:t>M-1</a:t>
            </a:r>
            <a:r>
              <a:rPr lang="en-US"/>
              <a:t> </a:t>
            </a:r>
            <a:r>
              <a:rPr lang="ru-RU" err="1"/>
              <a:t>ключів</a:t>
            </a:r>
            <a:r>
              <a:rPr lang="ru-RU"/>
              <a:t> і дерево </a:t>
            </a:r>
            <a:r>
              <a:rPr lang="ru-RU" err="1"/>
              <a:t>залишиться</a:t>
            </a:r>
            <a:r>
              <a:rPr lang="ru-RU"/>
              <a:t> </a:t>
            </a:r>
            <a:r>
              <a:rPr lang="ru-RU" err="1"/>
              <a:t>валідним</a:t>
            </a:r>
            <a:r>
              <a:rPr lang="ru-RU"/>
              <a:t>.</a:t>
            </a:r>
            <a:endParaRPr lang="ru-UA" sz="120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DDC0681-D3B7-482E-5B42-4EC6D1E2271A}"/>
              </a:ext>
            </a:extLst>
          </p:cNvPr>
          <p:cNvSpPr>
            <a:spLocks noGrp="1"/>
          </p:cNvSpPr>
          <p:nvPr>
            <p:ph type="sldNum" sz="quarter" idx="5"/>
          </p:nvPr>
        </p:nvSpPr>
        <p:spPr/>
        <p:txBody>
          <a:bodyPr/>
          <a:lstStyle/>
          <a:p>
            <a:fld id="{066953CA-FFDB-4FA5-9A3E-D11DF44BD7EA}" type="slidenum">
              <a:rPr lang="ru-UA" smtClean="0"/>
              <a:t>22</a:t>
            </a:fld>
            <a:endParaRPr lang="ru-UA"/>
          </a:p>
        </p:txBody>
      </p:sp>
    </p:spTree>
    <p:extLst>
      <p:ext uri="{BB962C8B-B14F-4D97-AF65-F5344CB8AC3E}">
        <p14:creationId xmlns:p14="http://schemas.microsoft.com/office/powerpoint/2010/main" val="2619141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86CE7-E003-A625-A2A1-0F84225A7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CA5C3-36F7-0CF2-D855-0FD58311081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1838D7A-986B-2233-C2DB-1AC29D0172DF}"/>
              </a:ext>
            </a:extLst>
          </p:cNvPr>
          <p:cNvSpPr>
            <a:spLocks noGrp="1"/>
          </p:cNvSpPr>
          <p:nvPr>
            <p:ph type="body" idx="1"/>
          </p:nvPr>
        </p:nvSpPr>
        <p:spPr/>
        <p:txBody>
          <a:bodyPr/>
          <a:lstStyle/>
          <a:p>
            <a:r>
              <a:rPr lang="ru-RU"/>
              <a:t>У </a:t>
            </a:r>
            <a:r>
              <a:rPr lang="ru-RU" err="1"/>
              <a:t>цій</a:t>
            </a:r>
            <a:r>
              <a:rPr lang="ru-RU"/>
              <a:t> </a:t>
            </a:r>
            <a:r>
              <a:rPr lang="ru-RU" err="1"/>
              <a:t>частині</a:t>
            </a:r>
            <a:r>
              <a:rPr lang="ru-RU"/>
              <a:t> </a:t>
            </a:r>
            <a:r>
              <a:rPr lang="ru-RU" err="1"/>
              <a:t>було</a:t>
            </a:r>
            <a:r>
              <a:rPr lang="ru-RU"/>
              <a:t> </a:t>
            </a:r>
            <a:r>
              <a:rPr lang="ru-RU" err="1"/>
              <a:t>розглянуто</a:t>
            </a:r>
            <a:r>
              <a:rPr lang="ru-RU"/>
              <a:t> самозбалансовані дерева пошуку на </a:t>
            </a:r>
            <a:r>
              <a:rPr lang="ru-RU" err="1"/>
              <a:t>прикладі</a:t>
            </a:r>
            <a:r>
              <a:rPr lang="ru-RU"/>
              <a:t> 2-3-дерев та </a:t>
            </a:r>
            <a:r>
              <a:rPr lang="ru-RU" err="1"/>
              <a:t>їх</a:t>
            </a:r>
            <a:r>
              <a:rPr lang="ru-RU"/>
              <a:t> узагальнення — (</a:t>
            </a:r>
            <a:r>
              <a:rPr lang="en-US"/>
              <a:t>m,n)-</a:t>
            </a:r>
            <a:r>
              <a:rPr lang="ru-RU"/>
              <a:t>дерев. </a:t>
            </a:r>
            <a:r>
              <a:rPr lang="ru-RU" err="1"/>
              <a:t>Ключові</a:t>
            </a:r>
            <a:r>
              <a:rPr lang="ru-RU"/>
              <a:t> </a:t>
            </a:r>
            <a:r>
              <a:rPr lang="ru-RU" err="1"/>
              <a:t>моменти:структура</a:t>
            </a:r>
            <a:r>
              <a:rPr lang="ru-RU"/>
              <a:t> вузлів і </a:t>
            </a:r>
            <a:r>
              <a:rPr lang="ru-RU" err="1"/>
              <a:t>інваріанти</a:t>
            </a:r>
            <a:r>
              <a:rPr lang="ru-RU"/>
              <a:t> </a:t>
            </a:r>
            <a:r>
              <a:rPr lang="ru-RU" err="1"/>
              <a:t>впорядкування</a:t>
            </a:r>
            <a:r>
              <a:rPr lang="ru-RU"/>
              <a:t> </a:t>
            </a:r>
            <a:r>
              <a:rPr lang="ru-RU" err="1"/>
              <a:t>забезпечують</a:t>
            </a:r>
            <a:r>
              <a:rPr lang="ru-RU"/>
              <a:t> </a:t>
            </a:r>
            <a:r>
              <a:rPr lang="ru-RU" err="1"/>
              <a:t>коректний</a:t>
            </a:r>
            <a:r>
              <a:rPr lang="ru-RU"/>
              <a:t> </a:t>
            </a:r>
            <a:r>
              <a:rPr lang="en-US"/>
              <a:t>BST-</a:t>
            </a:r>
            <a:r>
              <a:rPr lang="ru-RU"/>
              <a:t>пошук;</a:t>
            </a:r>
          </a:p>
          <a:p>
            <a:r>
              <a:rPr lang="ru-RU"/>
              <a:t>операції пошуку та вставки </a:t>
            </a:r>
            <a:r>
              <a:rPr lang="ru-RU" err="1"/>
              <a:t>спускаються</a:t>
            </a:r>
            <a:r>
              <a:rPr lang="ru-RU"/>
              <a:t> в одну </a:t>
            </a:r>
            <a:r>
              <a:rPr lang="ru-RU" err="1"/>
              <a:t>гілку</a:t>
            </a:r>
            <a:r>
              <a:rPr lang="ru-RU"/>
              <a:t> на кожному </a:t>
            </a:r>
            <a:r>
              <a:rPr lang="ru-RU" err="1"/>
              <a:t>рівні</a:t>
            </a:r>
            <a:r>
              <a:rPr lang="ru-RU"/>
              <a:t>, що </a:t>
            </a:r>
            <a:r>
              <a:rPr lang="ru-RU" err="1"/>
              <a:t>підтримує</a:t>
            </a:r>
            <a:r>
              <a:rPr lang="ru-RU"/>
              <a:t> </a:t>
            </a:r>
            <a:r>
              <a:rPr lang="ru-RU" err="1"/>
              <a:t>ефективність</a:t>
            </a:r>
            <a:r>
              <a:rPr lang="ru-RU"/>
              <a:t>; баланс </a:t>
            </a:r>
            <a:r>
              <a:rPr lang="ru-RU" err="1"/>
              <a:t>підтримується</a:t>
            </a:r>
            <a:r>
              <a:rPr lang="ru-RU"/>
              <a:t> </a:t>
            </a:r>
            <a:r>
              <a:rPr lang="ru-RU" err="1"/>
              <a:t>механізмом</a:t>
            </a:r>
            <a:r>
              <a:rPr lang="ru-RU"/>
              <a:t> </a:t>
            </a:r>
            <a:r>
              <a:rPr lang="en-US"/>
              <a:t>split </a:t>
            </a:r>
            <a:r>
              <a:rPr lang="ru-RU" err="1"/>
              <a:t>під</a:t>
            </a:r>
            <a:r>
              <a:rPr lang="ru-RU"/>
              <a:t> час </a:t>
            </a:r>
            <a:r>
              <a:rPr lang="ru-RU" err="1"/>
              <a:t>переповнення</a:t>
            </a:r>
            <a:r>
              <a:rPr lang="ru-RU"/>
              <a:t> вузлів; </a:t>
            </a:r>
            <a:r>
              <a:rPr lang="ru-RU" err="1"/>
              <a:t>правильність</a:t>
            </a:r>
            <a:r>
              <a:rPr lang="ru-RU"/>
              <a:t> </a:t>
            </a:r>
            <a:r>
              <a:rPr lang="ru-RU" err="1"/>
              <a:t>реалізації</a:t>
            </a:r>
            <a:r>
              <a:rPr lang="ru-RU"/>
              <a:t> </a:t>
            </a:r>
            <a:r>
              <a:rPr lang="ru-RU" err="1"/>
              <a:t>перевіряється</a:t>
            </a:r>
            <a:r>
              <a:rPr lang="ru-RU"/>
              <a:t> через </a:t>
            </a:r>
            <a:r>
              <a:rPr lang="en-US" err="1"/>
              <a:t>inorder</a:t>
            </a:r>
            <a:r>
              <a:rPr lang="en-US"/>
              <a:t>-</a:t>
            </a:r>
            <a:r>
              <a:rPr lang="ru-RU" err="1"/>
              <a:t>обхід</a:t>
            </a:r>
            <a:r>
              <a:rPr lang="ru-RU"/>
              <a:t> (</a:t>
            </a:r>
            <a:r>
              <a:rPr lang="en-US" err="1"/>
              <a:t>to_list</a:t>
            </a:r>
            <a:r>
              <a:rPr lang="en-US"/>
              <a:t>), </a:t>
            </a:r>
            <a:r>
              <a:rPr lang="ru-RU" err="1"/>
              <a:t>який</a:t>
            </a:r>
            <a:r>
              <a:rPr lang="ru-RU"/>
              <a:t> </a:t>
            </a:r>
            <a:r>
              <a:rPr lang="ru-RU" err="1"/>
              <a:t>повертає</a:t>
            </a:r>
            <a:r>
              <a:rPr lang="ru-RU"/>
              <a:t> </a:t>
            </a:r>
            <a:r>
              <a:rPr lang="ru-RU" err="1"/>
              <a:t>відсортований</a:t>
            </a:r>
            <a:r>
              <a:rPr lang="ru-RU"/>
              <a:t> список </a:t>
            </a:r>
            <a:r>
              <a:rPr lang="ru-RU" err="1"/>
              <a:t>ключів</a:t>
            </a:r>
            <a:r>
              <a:rPr lang="ru-RU"/>
              <a:t>. </a:t>
            </a:r>
            <a:endParaRPr lang="ru-UA" sz="120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9548639-FB77-1265-AD86-96D61A58D402}"/>
              </a:ext>
            </a:extLst>
          </p:cNvPr>
          <p:cNvSpPr>
            <a:spLocks noGrp="1"/>
          </p:cNvSpPr>
          <p:nvPr>
            <p:ph type="sldNum" sz="quarter" idx="5"/>
          </p:nvPr>
        </p:nvSpPr>
        <p:spPr/>
        <p:txBody>
          <a:bodyPr/>
          <a:lstStyle/>
          <a:p>
            <a:fld id="{066953CA-FFDB-4FA5-9A3E-D11DF44BD7EA}" type="slidenum">
              <a:rPr lang="ru-UA" smtClean="0"/>
              <a:t>23</a:t>
            </a:fld>
            <a:endParaRPr lang="ru-UA"/>
          </a:p>
        </p:txBody>
      </p:sp>
    </p:spTree>
    <p:extLst>
      <p:ext uri="{BB962C8B-B14F-4D97-AF65-F5344CB8AC3E}">
        <p14:creationId xmlns:p14="http://schemas.microsoft.com/office/powerpoint/2010/main" val="1457787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42</a:t>
            </a:fld>
            <a:endParaRPr lang="ru-UA"/>
          </a:p>
        </p:txBody>
      </p:sp>
    </p:spTree>
    <p:extLst>
      <p:ext uri="{BB962C8B-B14F-4D97-AF65-F5344CB8AC3E}">
        <p14:creationId xmlns:p14="http://schemas.microsoft.com/office/powerpoint/2010/main" val="3217639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UA" sz="1200" kern="1200">
                <a:solidFill>
                  <a:schemeClr val="tx1"/>
                </a:solidFill>
                <a:effectLst/>
                <a:latin typeface="+mn-lt"/>
                <a:ea typeface="+mn-ea"/>
                <a:cs typeface="+mn-cs"/>
              </a:rPr>
              <a:t>Бінарне дерево пошуку розглядається як рекурсивне відношення, що ієрaхічно розділяє простір ключів. Кожен вузол визначає два піддерева: ліве містить строго менші значення, праве — строго більші. Ця властивість забезпечує логарифмічну складність основних операцій та автоматичне усунення дублікатів, що є критично важливим для моделювання множин.</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3</a:t>
            </a:fld>
            <a:endParaRPr lang="ru-UA"/>
          </a:p>
        </p:txBody>
      </p:sp>
    </p:spTree>
    <p:extLst>
      <p:ext uri="{BB962C8B-B14F-4D97-AF65-F5344CB8AC3E}">
        <p14:creationId xmlns:p14="http://schemas.microsoft.com/office/powerpoint/2010/main" val="108701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ru-UA" sz="1200" kern="1200">
                <a:solidFill>
                  <a:schemeClr val="tx1"/>
                </a:solidFill>
                <a:effectLst/>
                <a:latin typeface="+mn-lt"/>
                <a:ea typeface="+mn-ea"/>
                <a:cs typeface="+mn-cs"/>
              </a:rPr>
              <a:t>У Prolog дерево моделюється як рекурсивний об'єкт із двома станами: атом nil (порожнє дерево) та структурний терм node(Left, Value, Right), де Value — ключ вузла, а Left і Right — рекурсивні посилання на піддерева. Цей підхід обрано через його повну відповідність механізму зіставлення зі зразком, що дозволяє писати чистий рекурсивний код без додаткових функцій-селекторів.</a:t>
            </a:r>
          </a:p>
          <a:p>
            <a:r>
              <a:rPr lang="ru-UA" sz="1200" kern="1200">
                <a:solidFill>
                  <a:schemeClr val="tx1"/>
                </a:solidFill>
                <a:effectLst/>
                <a:latin typeface="+mn-lt"/>
                <a:ea typeface="+mn-ea"/>
                <a:cs typeface="+mn-cs"/>
              </a:rPr>
              <a:t>Під час проектування розглядалися альтернативи: динамічна база фактів вносила б змінний стан і ускладнювала відлагодження, вкладені списки виявилися менш семантично виразними та повільнішими за фіксовані терми, а лінійні масиви з індексацією повністю нівелювали б переваги рекурсивного мислення. Обраний терм node/3 забезпечує оптимальний баланс між математичною абстракцією та архітектурою Prolog, ефективно використовуючи пам'ять через розділення спільних піддерев.</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4</a:t>
            </a:fld>
            <a:endParaRPr lang="ru-UA"/>
          </a:p>
        </p:txBody>
      </p:sp>
    </p:spTree>
    <p:extLst>
      <p:ext uri="{BB962C8B-B14F-4D97-AF65-F5344CB8AC3E}">
        <p14:creationId xmlns:p14="http://schemas.microsoft.com/office/powerpoint/2010/main" val="2588233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UA" sz="1200" kern="1200">
                <a:solidFill>
                  <a:schemeClr val="tx1"/>
                </a:solidFill>
                <a:effectLst/>
                <a:latin typeface="+mn-lt"/>
                <a:ea typeface="+mn-ea"/>
                <a:cs typeface="+mn-cs"/>
              </a:rPr>
              <a:t>Пошук (search/member): Операція базується на принципі дихотомії — відсікання половини варіантів на кожному кроці. Процес реалізовано як рекурсивний спуск: якщо шукане значення збігається з ключем поточного вузла — успіх; якщо менше — рух ліворуч з ігноруванням правого піддерева; якщо більше — рух праворуч. Досягнення nil є логічним доказом відсутності елемента в множині. Середня часова складність становить O(log n).</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5</a:t>
            </a:fld>
            <a:endParaRPr lang="ru-UA"/>
          </a:p>
        </p:txBody>
      </p:sp>
    </p:spTree>
    <p:extLst>
      <p:ext uri="{BB962C8B-B14F-4D97-AF65-F5344CB8AC3E}">
        <p14:creationId xmlns:p14="http://schemas.microsoft.com/office/powerpoint/2010/main" val="458535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UA" sz="1200" kern="1200">
                <a:solidFill>
                  <a:schemeClr val="tx1"/>
                </a:solidFill>
                <a:effectLst/>
                <a:latin typeface="+mn-lt"/>
                <a:ea typeface="+mn-ea"/>
                <a:cs typeface="+mn-cs"/>
              </a:rPr>
              <a:t>Вставка (insert): Алгоритм повторює логіку пошуку, спускаючись від кореня до листя. Новий елемент додається на місце першого порожнього вузла. Реалізовано ігнорування дублікатів — якщо значення існує, структура повертається без змін, що гарантує властивість множини. Через імутабельність змінних дерево не модифікується фізично, натомість будується нова гілка з перекористанням незмінених піддерев.</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6</a:t>
            </a:fld>
            <a:endParaRPr lang="ru-UA"/>
          </a:p>
        </p:txBody>
      </p:sp>
    </p:spTree>
    <p:extLst>
      <p:ext uri="{BB962C8B-B14F-4D97-AF65-F5344CB8AC3E}">
        <p14:creationId xmlns:p14="http://schemas.microsoft.com/office/powerpoint/2010/main" val="1875128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UA" sz="1200" kern="1200">
                <a:solidFill>
                  <a:schemeClr val="tx1"/>
                </a:solidFill>
                <a:effectLst/>
                <a:latin typeface="+mn-lt"/>
                <a:ea typeface="+mn-ea"/>
                <a:cs typeface="+mn-cs"/>
              </a:rPr>
              <a:t>Видалення (delete): Найскладніша операція, що розглядає три сценарії. Видалення листа — заміна на nil. Один нащадок — його підняття на місце батька. Два нащадки — знаходження найменшого елемента в правому піддереві (наступника), який гарантовано більший за ліве піддерево і менший за решту правого, копіювання його значення в корінь та рекурсивне видалення оригіналу.</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7</a:t>
            </a:fld>
            <a:endParaRPr lang="ru-UA"/>
          </a:p>
        </p:txBody>
      </p:sp>
    </p:spTree>
    <p:extLst>
      <p:ext uri="{BB962C8B-B14F-4D97-AF65-F5344CB8AC3E}">
        <p14:creationId xmlns:p14="http://schemas.microsoft.com/office/powerpoint/2010/main" val="79875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UA" sz="1200" kern="1200">
                <a:solidFill>
                  <a:schemeClr val="tx1"/>
                </a:solidFill>
                <a:effectLst/>
                <a:latin typeface="+mn-lt"/>
                <a:ea typeface="+mn-ea"/>
                <a:cs typeface="+mn-cs"/>
              </a:rPr>
              <a:t>Обходи дерева: In-order (симетричний) завжди повертає елементи BST у відсортованому порядку, що використовується для перетворення дерева у впорядкований список. Pre-order застосовується для створення повної копії або префіксного запису. Post-order — для обчислення значень у деревах виразів, де корінь обробляється після нащадків.</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8</a:t>
            </a:fld>
            <a:endParaRPr lang="ru-UA"/>
          </a:p>
        </p:txBody>
      </p:sp>
    </p:spTree>
    <p:extLst>
      <p:ext uri="{BB962C8B-B14F-4D97-AF65-F5344CB8AC3E}">
        <p14:creationId xmlns:p14="http://schemas.microsoft.com/office/powerpoint/2010/main" val="1758974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ru-UA" sz="1200" kern="1200">
                <a:solidFill>
                  <a:schemeClr val="tx1"/>
                </a:solidFill>
                <a:effectLst/>
                <a:latin typeface="+mn-lt"/>
                <a:ea typeface="+mn-ea"/>
                <a:cs typeface="+mn-cs"/>
              </a:rPr>
              <a:t>У роботі досліджено дві стратегії: спискову (відбувається конверсія на списки) та структурну (пряма маніпуляція через рекурсивні вставки та фільтрацію). Обрано спискову як основну з трьох причин: надійність інваріантів (без балансування пряме злиття створює вироджені структури), декларативна простота (класичні операції Prolog над списками) та ефективність для середніх множин (конвертація компенсується швидкістю обробки лінійних даних).</a:t>
            </a:r>
          </a:p>
          <a:p>
            <a:r>
              <a:rPr lang="ru-UA" sz="1200" kern="1200">
                <a:solidFill>
                  <a:schemeClr val="tx1"/>
                </a:solidFill>
                <a:effectLst/>
                <a:latin typeface="+mn-lt"/>
                <a:ea typeface="+mn-ea"/>
                <a:cs typeface="+mn-cs"/>
              </a:rPr>
              <a:t>Реалізовані операції базуються на триетапному циклі: деструктуризація дерева через симетричний обхід, виконання логічної дії на рівні впорядкованих списків та реконструкція результату в нове BST. Об'єднання виконується злиттям списків з видаленням дублікатів, перетин — фільтрацією спільних елементів за один прохід, різниця — виключенням значень другої множини, симетрична різниця — композицією двох різниць та об'єднання, демонструючи модульність декларативного програмування.</a:t>
            </a:r>
          </a:p>
          <a:p>
            <a:endParaRPr lang="ru-UA"/>
          </a:p>
        </p:txBody>
      </p:sp>
      <p:sp>
        <p:nvSpPr>
          <p:cNvPr id="4" name="Slide Number Placeholder 3"/>
          <p:cNvSpPr>
            <a:spLocks noGrp="1"/>
          </p:cNvSpPr>
          <p:nvPr>
            <p:ph type="sldNum" sz="quarter" idx="5"/>
          </p:nvPr>
        </p:nvSpPr>
        <p:spPr/>
        <p:txBody>
          <a:bodyPr/>
          <a:lstStyle/>
          <a:p>
            <a:fld id="{066953CA-FFDB-4FA5-9A3E-D11DF44BD7EA}" type="slidenum">
              <a:rPr lang="ru-UA" smtClean="0"/>
              <a:t>9</a:t>
            </a:fld>
            <a:endParaRPr lang="ru-UA"/>
          </a:p>
        </p:txBody>
      </p:sp>
    </p:spTree>
    <p:extLst>
      <p:ext uri="{BB962C8B-B14F-4D97-AF65-F5344CB8AC3E}">
        <p14:creationId xmlns:p14="http://schemas.microsoft.com/office/powerpoint/2010/main" val="1021643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u-UA"/>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dirty="0"/>
              <a:pPr algn="r"/>
              <a:t>2/17/2026</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dirty="0"/>
              <a:pPr algn="l"/>
              <a:t>‹№›</a:t>
            </a:fld>
            <a:endParaRPr lang="en-US"/>
          </a:p>
        </p:txBody>
      </p:sp>
    </p:spTree>
    <p:extLst>
      <p:ext uri="{BB962C8B-B14F-4D97-AF65-F5344CB8AC3E}">
        <p14:creationId xmlns:p14="http://schemas.microsoft.com/office/powerpoint/2010/main" val="1217031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dirty="0"/>
              <a:pPr algn="r"/>
              <a:t>2/17/2026</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dirty="0"/>
              <a:pPr algn="l"/>
              <a:t>‹№›</a:t>
            </a:fld>
            <a:endParaRPr lang="en-US"/>
          </a:p>
        </p:txBody>
      </p:sp>
    </p:spTree>
    <p:extLst>
      <p:ext uri="{BB962C8B-B14F-4D97-AF65-F5344CB8AC3E}">
        <p14:creationId xmlns:p14="http://schemas.microsoft.com/office/powerpoint/2010/main" val="3671803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dirty="0"/>
              <a:pPr algn="r"/>
              <a:t>2/17/2026</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dirty="0"/>
              <a:pPr algn="l"/>
              <a:t>‹№›</a:t>
            </a:fld>
            <a:endParaRPr lang="en-US"/>
          </a:p>
        </p:txBody>
      </p:sp>
    </p:spTree>
    <p:extLst>
      <p:ext uri="{BB962C8B-B14F-4D97-AF65-F5344CB8AC3E}">
        <p14:creationId xmlns:p14="http://schemas.microsoft.com/office/powerpoint/2010/main" val="1154670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dirty="0"/>
              <a:pPr algn="r"/>
              <a:t>2/17/2026</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dirty="0"/>
              <a:pPr algn="l"/>
              <a:t>‹№›</a:t>
            </a:fld>
            <a:endParaRPr lang="en-US"/>
          </a:p>
        </p:txBody>
      </p:sp>
    </p:spTree>
    <p:extLst>
      <p:ext uri="{BB962C8B-B14F-4D97-AF65-F5344CB8AC3E}">
        <p14:creationId xmlns:p14="http://schemas.microsoft.com/office/powerpoint/2010/main" val="805324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dirty="0"/>
              <a:pPr algn="r"/>
              <a:t>2/17/2026</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dirty="0"/>
              <a:pPr algn="l"/>
              <a:t>‹№›</a:t>
            </a:fld>
            <a:endParaRPr lang="en-US"/>
          </a:p>
        </p:txBody>
      </p:sp>
    </p:spTree>
    <p:extLst>
      <p:ext uri="{BB962C8B-B14F-4D97-AF65-F5344CB8AC3E}">
        <p14:creationId xmlns:p14="http://schemas.microsoft.com/office/powerpoint/2010/main" val="1633207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dirty="0"/>
              <a:pPr algn="r"/>
              <a:t>2/17/2026</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dirty="0"/>
              <a:pPr algn="l"/>
              <a:t>‹№›</a:t>
            </a:fld>
            <a:endParaRPr lang="en-US"/>
          </a:p>
        </p:txBody>
      </p:sp>
    </p:spTree>
    <p:extLst>
      <p:ext uri="{BB962C8B-B14F-4D97-AF65-F5344CB8AC3E}">
        <p14:creationId xmlns:p14="http://schemas.microsoft.com/office/powerpoint/2010/main" val="407402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dirty="0"/>
              <a:pPr algn="r"/>
              <a:t>2/17/2026</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dirty="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52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dirty="0"/>
              <a:pPr algn="r"/>
              <a:t>2/17/2026</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dirty="0"/>
              <a:pPr algn="l"/>
              <a:t>‹№›</a:t>
            </a:fld>
            <a:endParaRPr lang="en-US"/>
          </a:p>
        </p:txBody>
      </p:sp>
    </p:spTree>
    <p:extLst>
      <p:ext uri="{BB962C8B-B14F-4D97-AF65-F5344CB8AC3E}">
        <p14:creationId xmlns:p14="http://schemas.microsoft.com/office/powerpoint/2010/main" val="2871230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dirty="0"/>
              <a:pPr algn="r"/>
              <a:t>2/17/2026</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dirty="0"/>
              <a:pPr algn="l"/>
              <a:t>‹№›</a:t>
            </a:fld>
            <a:endParaRPr lang="en-US"/>
          </a:p>
        </p:txBody>
      </p:sp>
    </p:spTree>
    <p:extLst>
      <p:ext uri="{BB962C8B-B14F-4D97-AF65-F5344CB8AC3E}">
        <p14:creationId xmlns:p14="http://schemas.microsoft.com/office/powerpoint/2010/main" val="632716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dirty="0"/>
              <a:pPr algn="r"/>
              <a:t>2/17/2026</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dirty="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1712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noChangeAspect="1"/>
          </p:cNvSpPr>
          <p:nvPr>
            <p:ph type="pic" idx="1"/>
          </p:nvPr>
        </p:nvSpPr>
        <p:spPr>
          <a:xfrm>
            <a:off x="0" y="2267712"/>
            <a:ext cx="6571469" cy="4590288"/>
          </a:xfrm>
          <a:solidFill>
            <a:schemeClr val="bg1">
              <a:lumMod val="85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dirty="0"/>
              <a:pPr algn="r"/>
              <a:t>2/17/2026</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dirty="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23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u-UA"/>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dirty="0"/>
              <a:pPr algn="r"/>
              <a:t>2/17/2026</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dirty="0"/>
              <a:pPr algn="l"/>
              <a:t>‹№›</a:t>
            </a:fld>
            <a:endParaRPr lang="en-US"/>
          </a:p>
        </p:txBody>
      </p:sp>
    </p:spTree>
    <p:extLst>
      <p:ext uri="{BB962C8B-B14F-4D97-AF65-F5344CB8AC3E}">
        <p14:creationId xmlns:p14="http://schemas.microsoft.com/office/powerpoint/2010/main" val="17380574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openxmlformats.org/officeDocument/2006/relationships/hyperlink" Target="https://youtu.be/cSdIfgHbYOs?si=EU_-Y0XHuA3uDZQM" TargetMode="Externa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1.png"/><Relationship Id="rId2" Type="http://schemas.microsoft.com/office/2007/relationships/media" Target="../media/media2.m4a"/><Relationship Id="rId1" Type="http://schemas.openxmlformats.org/officeDocument/2006/relationships/video" Target="https://www.youtube.com/embed/wJJE91q3QYA?feature=oembed" TargetMode="External"/><Relationship Id="rId6" Type="http://schemas.openxmlformats.org/officeDocument/2006/relationships/image" Target="../media/image2.jpeg"/><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png"/><Relationship Id="rId5" Type="http://schemas.openxmlformats.org/officeDocument/2006/relationships/hyperlink" Target="https://github.com/anastasiakovtoniuk/prolog_6week_task" TargetMode="Externa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4.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video" Target="https://www.youtube.com/embed/X6IQ4_vvepg?feature=oembed" TargetMode="External"/><Relationship Id="rId6" Type="http://schemas.openxmlformats.org/officeDocument/2006/relationships/image" Target="../media/image24.png"/><Relationship Id="rId5" Type="http://schemas.openxmlformats.org/officeDocument/2006/relationships/image" Target="../media/image28.jpeg"/><Relationship Id="rId4"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4.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4.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4.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4.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24.png"/><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github.com/anastasiakovtoniuk/prolog_6week_task"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youtu.be/cSdIfgHbYOs?si=-BxfJ_S1DuFH_rOw" TargetMode="External"/><Relationship Id="rId3" Type="http://schemas.openxmlformats.org/officeDocument/2006/relationships/slideLayout" Target="../slideLayouts/slideLayout2.xml"/><Relationship Id="rId7" Type="http://schemas.openxmlformats.org/officeDocument/2006/relationships/hyperlink" Target="https://www.youtube.com/watch?v=wJJE91q3QYA" TargetMode="External"/><Relationship Id="rId12" Type="http://schemas.openxmlformats.org/officeDocument/2006/relationships/image" Target="../media/image24.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hyperlink" Target="https://www.haskell.org/documentation/" TargetMode="External"/><Relationship Id="rId11" Type="http://schemas.openxmlformats.org/officeDocument/2006/relationships/hyperlink" Target="https://www.youtube.com/watch?v=zP2xbKerIds" TargetMode="External"/><Relationship Id="rId5" Type="http://schemas.openxmlformats.org/officeDocument/2006/relationships/hyperlink" Target="https://www.swi-prolog.org/man/clpfd.html" TargetMode="External"/><Relationship Id="rId10" Type="http://schemas.openxmlformats.org/officeDocument/2006/relationships/hyperlink" Target="https://www.youtube.com/watch?v=X6IQ4_vvepg" TargetMode="External"/><Relationship Id="rId4" Type="http://schemas.openxmlformats.org/officeDocument/2006/relationships/notesSlide" Target="../notesSlides/notesSlide24.xml"/><Relationship Id="rId9" Type="http://schemas.openxmlformats.org/officeDocument/2006/relationships/hyperlink" Target="https://youtu.be/wTaweGUVT8o?si=Sv5kJWBTJ69sOSHC"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image" Target="../media/image1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3EB5F5-D6CD-6EC2-381E-BB7D17D76BC5}"/>
              </a:ext>
            </a:extLst>
          </p:cNvPr>
          <p:cNvSpPr>
            <a:spLocks noGrp="1"/>
          </p:cNvSpPr>
          <p:nvPr>
            <p:ph type="ctrTitle"/>
          </p:nvPr>
        </p:nvSpPr>
        <p:spPr/>
        <p:txBody>
          <a:bodyPr/>
          <a:lstStyle/>
          <a:p>
            <a:r>
              <a:rPr lang="ru-RU" b="1" noProof="1"/>
              <a:t>БІНАРНІ ДЕРЕВА ПОШУКУ (BST)</a:t>
            </a:r>
          </a:p>
        </p:txBody>
      </p:sp>
      <p:pic>
        <p:nvPicPr>
          <p:cNvPr id="29" name="Audio 28">
            <a:hlinkClick r:id="" action="ppaction://media"/>
            <a:extLst>
              <a:ext uri="{FF2B5EF4-FFF2-40B4-BE49-F238E27FC236}">
                <a16:creationId xmlns:a16="http://schemas.microsoft.com/office/drawing/2014/main" id="{5DDB4163-0D9D-23C8-04FC-AE7FDACA4B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9812338"/>
      </p:ext>
    </p:extLst>
  </p:cSld>
  <p:clrMapOvr>
    <a:masterClrMapping/>
  </p:clrMapOvr>
  <mc:AlternateContent xmlns:mc="http://schemas.openxmlformats.org/markup-compatibility/2006" xmlns:p14="http://schemas.microsoft.com/office/powerpoint/2010/main">
    <mc:Choice Requires="p14">
      <p:transition spd="slow" p14:dur="2000" advTm="35360"/>
    </mc:Choice>
    <mc:Fallback xmlns="">
      <p:transition spd="slow" advTm="35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569B9-9D7A-7723-DA47-67584DF3E6A1}"/>
            </a:ext>
          </a:extLst>
        </p:cNvPr>
        <p:cNvGrpSpPr/>
        <p:nvPr/>
      </p:nvGrpSpPr>
      <p:grpSpPr>
        <a:xfrm>
          <a:off x="0" y="0"/>
          <a:ext cx="0" cy="0"/>
          <a:chOff x="0" y="0"/>
          <a:chExt cx="0" cy="0"/>
        </a:xfrm>
      </p:grpSpPr>
      <p:sp>
        <p:nvSpPr>
          <p:cNvPr id="6" name="Заголовок 5">
            <a:extLst>
              <a:ext uri="{FF2B5EF4-FFF2-40B4-BE49-F238E27FC236}">
                <a16:creationId xmlns:a16="http://schemas.microsoft.com/office/drawing/2014/main" id="{410625E1-C0CD-4D4A-6F12-664176FA603D}"/>
              </a:ext>
            </a:extLst>
          </p:cNvPr>
          <p:cNvSpPr>
            <a:spLocks noGrp="1"/>
          </p:cNvSpPr>
          <p:nvPr>
            <p:ph type="title"/>
          </p:nvPr>
        </p:nvSpPr>
        <p:spPr/>
        <p:txBody>
          <a:bodyPr>
            <a:normAutofit/>
          </a:bodyPr>
          <a:lstStyle/>
          <a:p>
            <a:pPr algn="ctr"/>
            <a:r>
              <a:rPr lang="ru-RU" noProof="1">
                <a:ea typeface="+mj-lt"/>
                <a:cs typeface="+mj-lt"/>
              </a:rPr>
              <a:t>Валідація через CLP(FD)</a:t>
            </a:r>
            <a:endParaRPr lang="ru-RU" noProof="1"/>
          </a:p>
        </p:txBody>
      </p:sp>
      <p:sp>
        <p:nvSpPr>
          <p:cNvPr id="3" name="Объект 2">
            <a:extLst>
              <a:ext uri="{FF2B5EF4-FFF2-40B4-BE49-F238E27FC236}">
                <a16:creationId xmlns:a16="http://schemas.microsoft.com/office/drawing/2014/main" id="{9C587315-A83F-317B-FBDC-076678FD9C59}"/>
              </a:ext>
            </a:extLst>
          </p:cNvPr>
          <p:cNvSpPr>
            <a:spLocks noGrp="1"/>
          </p:cNvSpPr>
          <p:nvPr>
            <p:ph sz="half" idx="1"/>
          </p:nvPr>
        </p:nvSpPr>
        <p:spPr/>
        <p:txBody>
          <a:bodyPr vert="horz" lIns="91440" tIns="45720" rIns="91440" bIns="45720" rtlCol="0" anchor="t">
            <a:normAutofit/>
          </a:bodyPr>
          <a:lstStyle/>
          <a:p>
            <a:r>
              <a:rPr lang="ru-RU" sz="1500" b="1" noProof="1">
                <a:ea typeface="+mn-lt"/>
                <a:cs typeface="+mn-lt"/>
              </a:rPr>
              <a:t>Концепція:</a:t>
            </a:r>
            <a:r>
              <a:rPr lang="ru-RU" sz="1500" noProof="1">
                <a:ea typeface="+mn-lt"/>
                <a:cs typeface="+mn-lt"/>
              </a:rPr>
              <a:t> BST як система логічних обмежень</a:t>
            </a:r>
            <a:endParaRPr lang="ru-RU" noProof="1"/>
          </a:p>
          <a:p>
            <a:r>
              <a:rPr lang="ru-RU" sz="1500" b="1" noProof="1">
                <a:solidFill>
                  <a:srgbClr val="00613C"/>
                </a:solidFill>
                <a:ea typeface="+mn-lt"/>
                <a:cs typeface="+mn-lt"/>
              </a:rPr>
              <a:t>Формула</a:t>
            </a:r>
            <a:r>
              <a:rPr lang="ru-RU" sz="1500" b="1" noProof="1">
                <a:ea typeface="+mn-lt"/>
                <a:cs typeface="+mn-lt"/>
              </a:rPr>
              <a:t>:</a:t>
            </a:r>
            <a:r>
              <a:rPr lang="ru-RU" sz="1500" noProof="1">
                <a:ea typeface="+mn-lt"/>
                <a:cs typeface="+mn-lt"/>
              </a:rPr>
              <a:t> </a:t>
            </a:r>
            <a:r>
              <a:rPr lang="ru-RU" sz="1500" noProof="1">
                <a:latin typeface="Consolas"/>
                <a:ea typeface="+mn-lt"/>
                <a:cs typeface="+mn-lt"/>
              </a:rPr>
              <a:t>LeftValue #&lt; Value #&lt; RightValue</a:t>
            </a:r>
            <a:endParaRPr lang="ru-RU" noProof="1"/>
          </a:p>
          <a:p>
            <a:r>
              <a:rPr lang="ru-RU" sz="1500" b="1" noProof="1">
                <a:ea typeface="+mn-lt"/>
                <a:cs typeface="+mn-lt"/>
              </a:rPr>
              <a:t>Переваги:</a:t>
            </a:r>
            <a:endParaRPr lang="ru-RU" noProof="1">
              <a:ea typeface="+mn-lt"/>
              <a:cs typeface="+mn-lt"/>
            </a:endParaRPr>
          </a:p>
          <a:p>
            <a:pPr marL="285750" indent="-285750">
              <a:buFont typeface="Arial"/>
              <a:buChar char="•"/>
            </a:pPr>
            <a:r>
              <a:rPr lang="ru-RU" sz="1500" noProof="1">
                <a:ea typeface="+mn-lt"/>
                <a:cs typeface="+mn-lt"/>
              </a:rPr>
              <a:t>Формальна верифікація.</a:t>
            </a:r>
            <a:endParaRPr lang="ru-RU" noProof="1"/>
          </a:p>
          <a:p>
            <a:pPr marL="285750" indent="-285750">
              <a:buFont typeface="Arial"/>
              <a:buChar char="•"/>
            </a:pPr>
            <a:r>
              <a:rPr lang="ru-RU" sz="1500" noProof="1">
                <a:ea typeface="+mn-lt"/>
                <a:cs typeface="+mn-lt"/>
              </a:rPr>
              <a:t>Робота з частково відомими деревами.</a:t>
            </a:r>
            <a:endParaRPr lang="ru-RU" noProof="1"/>
          </a:p>
          <a:p>
            <a:pPr marL="285750" indent="-285750">
              <a:buFont typeface="Arial"/>
              <a:buChar char="•"/>
            </a:pPr>
            <a:r>
              <a:rPr lang="ru-RU" sz="1500" noProof="1">
                <a:ea typeface="+mn-lt"/>
                <a:cs typeface="+mn-lt"/>
              </a:rPr>
              <a:t>Автоматичне звуження доменів.</a:t>
            </a:r>
            <a:endParaRPr lang="ru-RU" noProof="1"/>
          </a:p>
          <a:p>
            <a:r>
              <a:rPr lang="ru-RU" sz="1500" b="1" noProof="1">
                <a:ea typeface="+mn-lt"/>
                <a:cs typeface="+mn-lt"/>
              </a:rPr>
              <a:t>Застосування:</a:t>
            </a:r>
            <a:r>
              <a:rPr lang="ru-RU" sz="1500" noProof="1">
                <a:ea typeface="+mn-lt"/>
                <a:cs typeface="+mn-lt"/>
              </a:rPr>
              <a:t> валідація після множинних операцій.</a:t>
            </a:r>
            <a:endParaRPr lang="ru-RU" noProof="1"/>
          </a:p>
          <a:p>
            <a:endParaRPr lang="ru-RU" sz="1500" b="1" noProof="1"/>
          </a:p>
        </p:txBody>
      </p:sp>
      <p:pic>
        <p:nvPicPr>
          <p:cNvPr id="4" name="Объект 3"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BD409E31-7944-073A-F1FC-44E592C954CC}"/>
              </a:ext>
            </a:extLst>
          </p:cNvPr>
          <p:cNvPicPr>
            <a:picLocks noGrp="1" noChangeAspect="1"/>
          </p:cNvPicPr>
          <p:nvPr>
            <p:ph sz="half" idx="2"/>
          </p:nvPr>
        </p:nvPicPr>
        <p:blipFill>
          <a:blip r:embed="rId5"/>
          <a:stretch>
            <a:fillRect/>
          </a:stretch>
        </p:blipFill>
        <p:spPr>
          <a:xfrm>
            <a:off x="6412992" y="3069810"/>
            <a:ext cx="4815840" cy="2620713"/>
          </a:xfrm>
          <a:prstGeom prst="rect">
            <a:avLst/>
          </a:prstGeom>
        </p:spPr>
      </p:pic>
      <p:pic>
        <p:nvPicPr>
          <p:cNvPr id="23" name="Audio 22">
            <a:hlinkClick r:id="" action="ppaction://media"/>
            <a:extLst>
              <a:ext uri="{FF2B5EF4-FFF2-40B4-BE49-F238E27FC236}">
                <a16:creationId xmlns:a16="http://schemas.microsoft.com/office/drawing/2014/main" id="{5321B024-6A2E-CF77-1E79-1618C466301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95113990"/>
      </p:ext>
    </p:extLst>
  </p:cSld>
  <p:clrMapOvr>
    <a:masterClrMapping/>
  </p:clrMapOvr>
  <mc:AlternateContent xmlns:mc="http://schemas.openxmlformats.org/markup-compatibility/2006" xmlns:p14="http://schemas.microsoft.com/office/powerpoint/2010/main">
    <mc:Choice Requires="p14">
      <p:transition spd="slow" p14:dur="2000" advTm="75501"/>
    </mc:Choice>
    <mc:Fallback xmlns="">
      <p:transition spd="slow" advTm="75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93E56-E1D1-F4E0-C0C6-D200FE56A6F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D318B9-C401-79EF-B8D0-76EF6BB1BE72}"/>
              </a:ext>
            </a:extLst>
          </p:cNvPr>
          <p:cNvSpPr>
            <a:spLocks noGrp="1"/>
          </p:cNvSpPr>
          <p:nvPr>
            <p:ph type="title"/>
          </p:nvPr>
        </p:nvSpPr>
        <p:spPr/>
        <p:txBody>
          <a:bodyPr/>
          <a:lstStyle/>
          <a:p>
            <a:pPr algn="ctr"/>
            <a:r>
              <a:rPr lang="ru-RU" noProof="1"/>
              <a:t>РЕАЛІЗАЦІЯ В HASKELL</a:t>
            </a:r>
          </a:p>
        </p:txBody>
      </p:sp>
      <p:sp>
        <p:nvSpPr>
          <p:cNvPr id="5" name="Объект 4">
            <a:extLst>
              <a:ext uri="{FF2B5EF4-FFF2-40B4-BE49-F238E27FC236}">
                <a16:creationId xmlns:a16="http://schemas.microsoft.com/office/drawing/2014/main" id="{1FE989E3-5798-78F2-AA76-82E602A8FE35}"/>
              </a:ext>
            </a:extLst>
          </p:cNvPr>
          <p:cNvSpPr>
            <a:spLocks noGrp="1"/>
          </p:cNvSpPr>
          <p:nvPr>
            <p:ph idx="1"/>
          </p:nvPr>
        </p:nvSpPr>
        <p:spPr>
          <a:xfrm>
            <a:off x="960120" y="2587752"/>
            <a:ext cx="5330952" cy="3593592"/>
          </a:xfrm>
        </p:spPr>
        <p:txBody>
          <a:bodyPr vert="horz" lIns="91440" tIns="45720" rIns="91440" bIns="45720" rtlCol="0" anchor="t">
            <a:noAutofit/>
          </a:bodyPr>
          <a:lstStyle/>
          <a:p>
            <a:r>
              <a:rPr lang="ru-RU" sz="1500" b="1" noProof="1">
                <a:solidFill>
                  <a:srgbClr val="00613C"/>
                </a:solidFill>
                <a:latin typeface="Franklin Gothic Demi Cond"/>
                <a:ea typeface="+mn-lt"/>
                <a:cs typeface="+mn-lt"/>
              </a:rPr>
              <a:t>Алгебраїчний тип даних (ADT)</a:t>
            </a:r>
            <a:r>
              <a:rPr lang="ru-RU" sz="1500" b="1" noProof="1">
                <a:latin typeface="Franklin Gothic Demi Cond"/>
                <a:ea typeface="+mn-lt"/>
                <a:cs typeface="+mn-lt"/>
              </a:rPr>
              <a:t>:</a:t>
            </a:r>
            <a:endParaRPr lang="ru-RU" sz="1500" noProof="1">
              <a:latin typeface="Franklin Gothic Demi Cond"/>
              <a:ea typeface="+mn-lt"/>
              <a:cs typeface="+mn-lt"/>
            </a:endParaRPr>
          </a:p>
          <a:p>
            <a:endParaRPr lang="ru-RU" sz="1500" noProof="1">
              <a:solidFill>
                <a:srgbClr val="D3D7DE"/>
              </a:solidFill>
              <a:latin typeface="Franklin Gothic Demi Cond"/>
              <a:ea typeface="+mn-lt"/>
              <a:cs typeface="+mn-lt"/>
            </a:endParaRPr>
          </a:p>
          <a:p>
            <a:endParaRPr lang="ru-RU" sz="1500" noProof="1">
              <a:solidFill>
                <a:srgbClr val="D3D7DE"/>
              </a:solidFill>
              <a:latin typeface="Franklin Gothic Demi Cond"/>
              <a:ea typeface="+mn-lt"/>
              <a:cs typeface="+mn-lt"/>
            </a:endParaRPr>
          </a:p>
          <a:p>
            <a:r>
              <a:rPr lang="ru-RU" sz="1500" b="1" noProof="1">
                <a:latin typeface="Franklin Gothic Demi Cond"/>
                <a:ea typeface="+mn-lt"/>
                <a:cs typeface="+mn-lt"/>
              </a:rPr>
              <a:t>Ключові особливості:</a:t>
            </a:r>
            <a:endParaRPr lang="ru-RU" sz="1500" noProof="1">
              <a:latin typeface="Franklin Gothic Demi Cond"/>
              <a:ea typeface="+mn-lt"/>
              <a:cs typeface="+mn-lt"/>
            </a:endParaRPr>
          </a:p>
          <a:p>
            <a:pPr marL="285750" indent="-285750">
              <a:buFont typeface="Arial"/>
              <a:buChar char="•"/>
            </a:pPr>
            <a:r>
              <a:rPr lang="ru-RU" sz="1500" noProof="1">
                <a:latin typeface="Franklin Gothic Demi Cond"/>
                <a:ea typeface="+mn-lt"/>
                <a:cs typeface="+mn-lt"/>
              </a:rPr>
              <a:t>Параметричний поліморфізм (a — будь-який тип)</a:t>
            </a:r>
          </a:p>
          <a:p>
            <a:pPr marL="285750" indent="-285750">
              <a:buFont typeface="Arial"/>
              <a:buChar char="•"/>
            </a:pPr>
            <a:r>
              <a:rPr lang="ru-RU" sz="1500" noProof="1">
                <a:latin typeface="Franklin Gothic Demi Cond"/>
                <a:ea typeface="+mn-lt"/>
                <a:cs typeface="+mn-lt"/>
              </a:rPr>
              <a:t>Обмеження Ord a — гарантія порівнюваності</a:t>
            </a:r>
          </a:p>
          <a:p>
            <a:pPr marL="285750" indent="-285750">
              <a:buFont typeface="Arial"/>
              <a:buChar char="•"/>
            </a:pPr>
            <a:r>
              <a:rPr lang="ru-RU" sz="1500" noProof="1">
                <a:latin typeface="Franklin Gothic Demi Cond"/>
                <a:ea typeface="+mn-lt"/>
                <a:cs typeface="+mn-lt"/>
              </a:rPr>
              <a:t>Статична типізація — помилки виявляються при компіляції</a:t>
            </a:r>
          </a:p>
          <a:p>
            <a:pPr marL="285750" indent="-285750">
              <a:buFont typeface="Arial"/>
              <a:buChar char="•"/>
            </a:pPr>
            <a:r>
              <a:rPr lang="ru-RU" sz="1500" noProof="1">
                <a:latin typeface="Franklin Gothic Demi Cond"/>
                <a:ea typeface="+mn-lt"/>
                <a:cs typeface="+mn-lt"/>
              </a:rPr>
              <a:t>Оптимізація на етапі компіляції</a:t>
            </a:r>
          </a:p>
          <a:p>
            <a:endParaRPr lang="ru-RU" sz="1500" b="1" noProof="1">
              <a:latin typeface="Franklin Gothic Demi Cond"/>
            </a:endParaRPr>
          </a:p>
        </p:txBody>
      </p:sp>
      <p:pic>
        <p:nvPicPr>
          <p:cNvPr id="8" name="Рисунок 7" descr="Изображение выглядит как текст, Шрифт, снимок экрана, Графика&#10;&#10;Содержимое, созданное искусственным интеллектом, может быть неверным.">
            <a:extLst>
              <a:ext uri="{FF2B5EF4-FFF2-40B4-BE49-F238E27FC236}">
                <a16:creationId xmlns:a16="http://schemas.microsoft.com/office/drawing/2014/main" id="{142AB85A-BF7F-8D69-A064-1AC9B5A717E9}"/>
              </a:ext>
            </a:extLst>
          </p:cNvPr>
          <p:cNvPicPr>
            <a:picLocks noChangeAspect="1"/>
          </p:cNvPicPr>
          <p:nvPr/>
        </p:nvPicPr>
        <p:blipFill>
          <a:blip r:embed="rId5"/>
          <a:stretch>
            <a:fillRect/>
          </a:stretch>
        </p:blipFill>
        <p:spPr>
          <a:xfrm>
            <a:off x="961934" y="2974839"/>
            <a:ext cx="4800600" cy="657225"/>
          </a:xfrm>
          <a:prstGeom prst="rect">
            <a:avLst/>
          </a:prstGeom>
        </p:spPr>
      </p:pic>
      <p:pic>
        <p:nvPicPr>
          <p:cNvPr id="10" name="Рисунок 9" descr="Изображение выглядит как текст, снимок экрана, Шрифт, число&#10;&#10;Содержимое, созданное искусственным интеллектом, может быть неверным.">
            <a:extLst>
              <a:ext uri="{FF2B5EF4-FFF2-40B4-BE49-F238E27FC236}">
                <a16:creationId xmlns:a16="http://schemas.microsoft.com/office/drawing/2014/main" id="{6C29E281-14D5-384D-E241-0F4D4C6A239C}"/>
              </a:ext>
            </a:extLst>
          </p:cNvPr>
          <p:cNvPicPr>
            <a:picLocks noChangeAspect="1"/>
          </p:cNvPicPr>
          <p:nvPr/>
        </p:nvPicPr>
        <p:blipFill>
          <a:blip r:embed="rId6"/>
          <a:stretch>
            <a:fillRect/>
          </a:stretch>
        </p:blipFill>
        <p:spPr>
          <a:xfrm>
            <a:off x="7132320" y="3124200"/>
            <a:ext cx="3403600" cy="1696720"/>
          </a:xfrm>
          <a:prstGeom prst="rect">
            <a:avLst/>
          </a:prstGeom>
        </p:spPr>
      </p:pic>
      <p:sp>
        <p:nvSpPr>
          <p:cNvPr id="12" name="Объект 4">
            <a:extLst>
              <a:ext uri="{FF2B5EF4-FFF2-40B4-BE49-F238E27FC236}">
                <a16:creationId xmlns:a16="http://schemas.microsoft.com/office/drawing/2014/main" id="{8B6FB861-11C1-505C-525A-15B353371DC4}"/>
              </a:ext>
            </a:extLst>
          </p:cNvPr>
          <p:cNvSpPr txBox="1">
            <a:spLocks/>
          </p:cNvSpPr>
          <p:nvPr/>
        </p:nvSpPr>
        <p:spPr>
          <a:xfrm>
            <a:off x="6192520" y="2587752"/>
            <a:ext cx="5330952" cy="3593592"/>
          </a:xfrm>
          <a:prstGeom prst="rect">
            <a:avLst/>
          </a:prstGeom>
        </p:spPr>
        <p:txBody>
          <a:bodyPr vert="horz" lIns="91440" tIns="45720" rIns="91440" bIns="45720" rtlCol="0" anchor="t">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har char="•"/>
            </a:pPr>
            <a:r>
              <a:rPr lang="ru-RU" sz="1500" noProof="1">
                <a:latin typeface="Franklin Gothic Demi Cond"/>
                <a:ea typeface="+mn-lt"/>
                <a:cs typeface="+mn-lt"/>
              </a:rPr>
              <a:t>Два конструктори: </a:t>
            </a:r>
            <a:r>
              <a:rPr lang="ru-RU" sz="1500" noProof="1">
                <a:solidFill>
                  <a:srgbClr val="00613C"/>
                </a:solidFill>
                <a:latin typeface="Franklin Gothic Demi Cond"/>
                <a:ea typeface="+mn-lt"/>
                <a:cs typeface="+mn-lt"/>
              </a:rPr>
              <a:t>Empty </a:t>
            </a:r>
            <a:r>
              <a:rPr lang="ru-RU" sz="1500" noProof="1">
                <a:latin typeface="Franklin Gothic Demi Cond"/>
                <a:ea typeface="+mn-lt"/>
                <a:cs typeface="+mn-lt"/>
              </a:rPr>
              <a:t>(порожнє) | </a:t>
            </a:r>
            <a:r>
              <a:rPr lang="ru-RU" sz="1500" noProof="1">
                <a:solidFill>
                  <a:srgbClr val="00613C"/>
                </a:solidFill>
                <a:latin typeface="Franklin Gothic Demi Cond"/>
                <a:ea typeface="+mn-lt"/>
                <a:cs typeface="+mn-lt"/>
              </a:rPr>
              <a:t>Node </a:t>
            </a:r>
            <a:r>
              <a:rPr lang="ru-RU" sz="1500" noProof="1">
                <a:latin typeface="Franklin Gothic Demi Cond"/>
                <a:ea typeface="+mn-lt"/>
                <a:cs typeface="+mn-lt"/>
              </a:rPr>
              <a:t>(вузол)</a:t>
            </a:r>
            <a:endParaRPr lang="ru-RU" noProof="1"/>
          </a:p>
          <a:p>
            <a:pPr marL="285750" indent="-285750">
              <a:buFont typeface="Arial"/>
              <a:buChar char="•"/>
            </a:pPr>
            <a:endParaRPr lang="ru-RU" sz="1500" noProof="1">
              <a:latin typeface="Franklin Gothic Demi Cond"/>
              <a:ea typeface="+mn-lt"/>
              <a:cs typeface="+mn-lt"/>
            </a:endParaRPr>
          </a:p>
          <a:p>
            <a:endParaRPr lang="ru-RU" sz="1500" b="1" noProof="1">
              <a:latin typeface="Franklin Gothic Demi Cond"/>
            </a:endParaRPr>
          </a:p>
        </p:txBody>
      </p:sp>
      <p:pic>
        <p:nvPicPr>
          <p:cNvPr id="19" name="Audio 18">
            <a:hlinkClick r:id="" action="ppaction://media"/>
            <a:extLst>
              <a:ext uri="{FF2B5EF4-FFF2-40B4-BE49-F238E27FC236}">
                <a16:creationId xmlns:a16="http://schemas.microsoft.com/office/drawing/2014/main" id="{0B31A4A3-FCDD-962D-A289-8043252C839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1886648"/>
      </p:ext>
    </p:extLst>
  </p:cSld>
  <p:clrMapOvr>
    <a:masterClrMapping/>
  </p:clrMapOvr>
  <mc:AlternateContent xmlns:mc="http://schemas.openxmlformats.org/markup-compatibility/2006" xmlns:p14="http://schemas.microsoft.com/office/powerpoint/2010/main">
    <mc:Choice Requires="p14">
      <p:transition spd="slow" p14:dur="2000" advTm="19418"/>
    </mc:Choice>
    <mc:Fallback xmlns="">
      <p:transition spd="slow" advTm="1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CB0ED-8246-687A-9E36-F8FC443A3654}"/>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959C1C7-ABBB-1CBF-E9ED-09EC947EDC17}"/>
              </a:ext>
            </a:extLst>
          </p:cNvPr>
          <p:cNvSpPr>
            <a:spLocks noGrp="1"/>
          </p:cNvSpPr>
          <p:nvPr>
            <p:ph type="title"/>
          </p:nvPr>
        </p:nvSpPr>
        <p:spPr/>
        <p:txBody>
          <a:bodyPr>
            <a:normAutofit/>
          </a:bodyPr>
          <a:lstStyle/>
          <a:p>
            <a:pPr algn="ctr"/>
            <a:r>
              <a:rPr lang="ru-RU" noProof="1"/>
              <a:t>PROLOG VS HASKELL</a:t>
            </a:r>
          </a:p>
        </p:txBody>
      </p:sp>
      <p:sp>
        <p:nvSpPr>
          <p:cNvPr id="14" name="Объект 13">
            <a:extLst>
              <a:ext uri="{FF2B5EF4-FFF2-40B4-BE49-F238E27FC236}">
                <a16:creationId xmlns:a16="http://schemas.microsoft.com/office/drawing/2014/main" id="{2366B465-BD03-3AB0-8324-7DF0434AFBEE}"/>
              </a:ext>
            </a:extLst>
          </p:cNvPr>
          <p:cNvSpPr>
            <a:spLocks noGrp="1"/>
          </p:cNvSpPr>
          <p:nvPr>
            <p:ph idx="1"/>
          </p:nvPr>
        </p:nvSpPr>
        <p:spPr/>
        <p:txBody>
          <a:bodyPr vert="horz" lIns="91440" tIns="45720" rIns="91440" bIns="45720" rtlCol="0" anchor="t">
            <a:normAutofit/>
          </a:bodyPr>
          <a:lstStyle/>
          <a:p>
            <a:pPr marL="285750" indent="-285750">
              <a:buChar char="•"/>
            </a:pPr>
            <a:r>
              <a:rPr lang="ru-RU" sz="1500" noProof="1">
                <a:solidFill>
                  <a:srgbClr val="00613C"/>
                </a:solidFill>
                <a:ea typeface="+mn-lt"/>
                <a:cs typeface="+mn-lt"/>
              </a:rPr>
              <a:t>Базові операції:</a:t>
            </a:r>
            <a:r>
              <a:rPr lang="ru-RU" sz="1500" noProof="1">
                <a:ea typeface="+mn-lt"/>
                <a:cs typeface="+mn-lt"/>
              </a:rPr>
              <a:t> Пошук і вставка в обох мовах — рекурсивний спуск із зіставленням зі зразком, проте Haskell використовує охоронні вирази для компактнішого розгалуження, тоді як Prolog описує кожен випадок окремим правилом. Алгоритм deleteRoot концептуально ідентичний, підтверджуючи універсальність логіки BST.</a:t>
            </a:r>
            <a:endParaRPr lang="ru-RU" sz="1500" noProof="1"/>
          </a:p>
          <a:p>
            <a:pPr marL="285750" indent="-285750">
              <a:buChar char="•"/>
            </a:pPr>
            <a:r>
              <a:rPr lang="ru-RU" sz="1500" noProof="1">
                <a:solidFill>
                  <a:srgbClr val="00613C"/>
                </a:solidFill>
              </a:rPr>
              <a:t>Множинні операції: </a:t>
            </a:r>
            <a:r>
              <a:rPr lang="ru-RU" sz="1500" noProof="1">
                <a:ea typeface="+mn-lt"/>
                <a:cs typeface="+mn-lt"/>
              </a:rPr>
              <a:t>в Prolog —  ручна композиція предикатів</a:t>
            </a:r>
            <a:r>
              <a:rPr lang="ru-RU" sz="1500" noProof="1"/>
              <a:t>, в Haskell  —  функції вищого порядку.</a:t>
            </a:r>
          </a:p>
          <a:p>
            <a:endParaRPr lang="ru-RU" noProof="1"/>
          </a:p>
        </p:txBody>
      </p:sp>
      <p:pic>
        <p:nvPicPr>
          <p:cNvPr id="15" name="Рисунок 14"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E28CA9BE-0AD4-DDFA-C5F1-1E212553CC6D}"/>
              </a:ext>
            </a:extLst>
          </p:cNvPr>
          <p:cNvPicPr>
            <a:picLocks noChangeAspect="1"/>
          </p:cNvPicPr>
          <p:nvPr/>
        </p:nvPicPr>
        <p:blipFill>
          <a:blip r:embed="rId5"/>
          <a:stretch>
            <a:fillRect/>
          </a:stretch>
        </p:blipFill>
        <p:spPr>
          <a:xfrm>
            <a:off x="436767" y="4077946"/>
            <a:ext cx="5229225" cy="1609725"/>
          </a:xfrm>
          <a:prstGeom prst="rect">
            <a:avLst/>
          </a:prstGeom>
        </p:spPr>
      </p:pic>
      <p:pic>
        <p:nvPicPr>
          <p:cNvPr id="16" name="Рисунок 15"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ABD0225C-3DCD-4046-0DF2-32CE20633261}"/>
              </a:ext>
            </a:extLst>
          </p:cNvPr>
          <p:cNvPicPr>
            <a:picLocks noChangeAspect="1"/>
          </p:cNvPicPr>
          <p:nvPr/>
        </p:nvPicPr>
        <p:blipFill>
          <a:blip r:embed="rId6"/>
          <a:stretch>
            <a:fillRect/>
          </a:stretch>
        </p:blipFill>
        <p:spPr>
          <a:xfrm>
            <a:off x="6095682" y="4078605"/>
            <a:ext cx="5466715" cy="1596390"/>
          </a:xfrm>
          <a:prstGeom prst="rect">
            <a:avLst/>
          </a:prstGeom>
        </p:spPr>
      </p:pic>
      <p:pic>
        <p:nvPicPr>
          <p:cNvPr id="23" name="Audio 22">
            <a:hlinkClick r:id="" action="ppaction://media"/>
            <a:extLst>
              <a:ext uri="{FF2B5EF4-FFF2-40B4-BE49-F238E27FC236}">
                <a16:creationId xmlns:a16="http://schemas.microsoft.com/office/drawing/2014/main" id="{29AA488B-B4D1-BAE6-D82E-4FD48E3F998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8326156"/>
      </p:ext>
    </p:extLst>
  </p:cSld>
  <p:clrMapOvr>
    <a:masterClrMapping/>
  </p:clrMapOvr>
  <mc:AlternateContent xmlns:mc="http://schemas.openxmlformats.org/markup-compatibility/2006" xmlns:p14="http://schemas.microsoft.com/office/powerpoint/2010/main">
    <mc:Choice Requires="p14">
      <p:transition spd="slow" p14:dur="2000" advTm="41808"/>
    </mc:Choice>
    <mc:Fallback xmlns="">
      <p:transition spd="slow" advTm="41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4A76C-8ADD-662D-023E-582E9AC4598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2D5839-462A-5653-AF15-18C082CE90FA}"/>
              </a:ext>
            </a:extLst>
          </p:cNvPr>
          <p:cNvSpPr>
            <a:spLocks noGrp="1"/>
          </p:cNvSpPr>
          <p:nvPr>
            <p:ph type="title"/>
          </p:nvPr>
        </p:nvSpPr>
        <p:spPr/>
        <p:txBody>
          <a:bodyPr>
            <a:normAutofit/>
          </a:bodyPr>
          <a:lstStyle/>
          <a:p>
            <a:pPr algn="ctr"/>
            <a:r>
              <a:rPr lang="ru-RU" noProof="1"/>
              <a:t>ПОРІвНЯЛЬНИЙ АНАЛІЗ</a:t>
            </a:r>
          </a:p>
        </p:txBody>
      </p:sp>
      <p:graphicFrame>
        <p:nvGraphicFramePr>
          <p:cNvPr id="4" name="Объект 3">
            <a:extLst>
              <a:ext uri="{FF2B5EF4-FFF2-40B4-BE49-F238E27FC236}">
                <a16:creationId xmlns:a16="http://schemas.microsoft.com/office/drawing/2014/main" id="{2F15B16F-C599-4EFF-6E81-E152DC809FF2}"/>
              </a:ext>
            </a:extLst>
          </p:cNvPr>
          <p:cNvGraphicFramePr>
            <a:graphicFrameLocks noGrp="1"/>
          </p:cNvGraphicFramePr>
          <p:nvPr>
            <p:ph idx="1"/>
            <p:extLst>
              <p:ext uri="{D42A27DB-BD31-4B8C-83A1-F6EECF244321}">
                <p14:modId xmlns:p14="http://schemas.microsoft.com/office/powerpoint/2010/main" val="3911731168"/>
              </p:ext>
            </p:extLst>
          </p:nvPr>
        </p:nvGraphicFramePr>
        <p:xfrm>
          <a:off x="960438" y="2587625"/>
          <a:ext cx="10267950" cy="3227070"/>
        </p:xfrm>
        <a:graphic>
          <a:graphicData uri="http://schemas.openxmlformats.org/drawingml/2006/table">
            <a:tbl>
              <a:tblPr firstRow="1" firstCol="1" bandRow="1">
                <a:tableStyleId>{5C22544A-7EE6-4342-B048-85BDC9FD1C3A}</a:tableStyleId>
              </a:tblPr>
              <a:tblGrid>
                <a:gridCol w="3422650">
                  <a:extLst>
                    <a:ext uri="{9D8B030D-6E8A-4147-A177-3AD203B41FA5}">
                      <a16:colId xmlns:a16="http://schemas.microsoft.com/office/drawing/2014/main" val="2011386135"/>
                    </a:ext>
                  </a:extLst>
                </a:gridCol>
                <a:gridCol w="3422650">
                  <a:extLst>
                    <a:ext uri="{9D8B030D-6E8A-4147-A177-3AD203B41FA5}">
                      <a16:colId xmlns:a16="http://schemas.microsoft.com/office/drawing/2014/main" val="3573798364"/>
                    </a:ext>
                  </a:extLst>
                </a:gridCol>
                <a:gridCol w="3422650">
                  <a:extLst>
                    <a:ext uri="{9D8B030D-6E8A-4147-A177-3AD203B41FA5}">
                      <a16:colId xmlns:a16="http://schemas.microsoft.com/office/drawing/2014/main" val="1385700200"/>
                    </a:ext>
                  </a:extLst>
                </a:gridCol>
              </a:tblGrid>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946857981"/>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336680255"/>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529566578"/>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2893073414"/>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717155413"/>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4091893700"/>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705292818"/>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936185496"/>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232016989"/>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3591536588"/>
                  </a:ext>
                </a:extLst>
              </a:tr>
              <a:tr h="0">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tc>
                  <a:txBody>
                    <a:bodyPr/>
                    <a:lstStyle/>
                    <a:p>
                      <a:pPr>
                        <a:buNone/>
                      </a:pPr>
                      <a:endParaRPr lang="ru-RU" noProof="1">
                        <a:effectLst/>
                      </a:endParaRPr>
                    </a:p>
                  </a:txBody>
                  <a:tcPr marL="9525" marR="9525" marT="9525" marB="9525" anchor="ctr">
                    <a:lnL>
                      <a:noFill/>
                    </a:lnL>
                    <a:lnR>
                      <a:noFill/>
                    </a:lnR>
                    <a:lnT>
                      <a:noFill/>
                    </a:lnT>
                    <a:lnB>
                      <a:noFill/>
                    </a:lnB>
                    <a:noFill/>
                  </a:tcPr>
                </a:tc>
                <a:extLst>
                  <a:ext uri="{0D108BD9-81ED-4DB2-BD59-A6C34878D82A}">
                    <a16:rowId xmlns:a16="http://schemas.microsoft.com/office/drawing/2014/main" val="143868435"/>
                  </a:ext>
                </a:extLst>
              </a:tr>
            </a:tbl>
          </a:graphicData>
        </a:graphic>
      </p:graphicFrame>
      <p:graphicFrame>
        <p:nvGraphicFramePr>
          <p:cNvPr id="6" name="Таблица 5">
            <a:extLst>
              <a:ext uri="{FF2B5EF4-FFF2-40B4-BE49-F238E27FC236}">
                <a16:creationId xmlns:a16="http://schemas.microsoft.com/office/drawing/2014/main" id="{B6181BDA-1568-A296-CBF3-8E7790DD5546}"/>
              </a:ext>
            </a:extLst>
          </p:cNvPr>
          <p:cNvGraphicFramePr>
            <a:graphicFrameLocks noGrp="1"/>
          </p:cNvGraphicFramePr>
          <p:nvPr>
            <p:extLst>
              <p:ext uri="{D42A27DB-BD31-4B8C-83A1-F6EECF244321}">
                <p14:modId xmlns:p14="http://schemas.microsoft.com/office/powerpoint/2010/main" val="3900443261"/>
              </p:ext>
            </p:extLst>
          </p:nvPr>
        </p:nvGraphicFramePr>
        <p:xfrm>
          <a:off x="528320" y="2875280"/>
          <a:ext cx="11150569" cy="2707640"/>
        </p:xfrm>
        <a:graphic>
          <a:graphicData uri="http://schemas.openxmlformats.org/drawingml/2006/table">
            <a:tbl>
              <a:tblPr bandRow="1">
                <a:tableStyleId>{5940675A-B579-460E-94D1-54222C63F5DA}</a:tableStyleId>
              </a:tblPr>
              <a:tblGrid>
                <a:gridCol w="2996715">
                  <a:extLst>
                    <a:ext uri="{9D8B030D-6E8A-4147-A177-3AD203B41FA5}">
                      <a16:colId xmlns:a16="http://schemas.microsoft.com/office/drawing/2014/main" val="3714092483"/>
                    </a:ext>
                  </a:extLst>
                </a:gridCol>
                <a:gridCol w="4436997">
                  <a:extLst>
                    <a:ext uri="{9D8B030D-6E8A-4147-A177-3AD203B41FA5}">
                      <a16:colId xmlns:a16="http://schemas.microsoft.com/office/drawing/2014/main" val="1170626397"/>
                    </a:ext>
                  </a:extLst>
                </a:gridCol>
                <a:gridCol w="3716857">
                  <a:extLst>
                    <a:ext uri="{9D8B030D-6E8A-4147-A177-3AD203B41FA5}">
                      <a16:colId xmlns:a16="http://schemas.microsoft.com/office/drawing/2014/main" val="4014595636"/>
                    </a:ext>
                  </a:extLst>
                </a:gridCol>
              </a:tblGrid>
              <a:tr h="330200">
                <a:tc>
                  <a:txBody>
                    <a:bodyPr/>
                    <a:lstStyle/>
                    <a:p>
                      <a:pPr>
                        <a:buNone/>
                      </a:pPr>
                      <a:r>
                        <a:rPr lang="ru-RU" sz="1500" noProof="1">
                          <a:solidFill>
                            <a:srgbClr val="00613C"/>
                          </a:solidFill>
                        </a:rPr>
                        <a:t>Характеристика</a:t>
                      </a:r>
                    </a:p>
                  </a:txBody>
                  <a:tcPr anchor="ctr"/>
                </a:tc>
                <a:tc>
                  <a:txBody>
                    <a:bodyPr/>
                    <a:lstStyle/>
                    <a:p>
                      <a:pPr>
                        <a:buNone/>
                      </a:pPr>
                      <a:r>
                        <a:rPr lang="ru-RU" sz="1500" noProof="1">
                          <a:solidFill>
                            <a:srgbClr val="00613C"/>
                          </a:solidFill>
                        </a:rPr>
                        <a:t>Prolog</a:t>
                      </a:r>
                    </a:p>
                  </a:txBody>
                  <a:tcPr anchor="ctr"/>
                </a:tc>
                <a:tc>
                  <a:txBody>
                    <a:bodyPr/>
                    <a:lstStyle/>
                    <a:p>
                      <a:pPr>
                        <a:buNone/>
                      </a:pPr>
                      <a:r>
                        <a:rPr lang="ru-RU" sz="1500" noProof="1">
                          <a:solidFill>
                            <a:srgbClr val="00613C"/>
                          </a:solidFill>
                        </a:rPr>
                        <a:t>Haskell</a:t>
                      </a:r>
                    </a:p>
                  </a:txBody>
                  <a:tcPr anchor="ctr"/>
                </a:tc>
                <a:extLst>
                  <a:ext uri="{0D108BD9-81ED-4DB2-BD59-A6C34878D82A}">
                    <a16:rowId xmlns:a16="http://schemas.microsoft.com/office/drawing/2014/main" val="3838567077"/>
                  </a:ext>
                </a:extLst>
              </a:tr>
              <a:tr h="0">
                <a:tc>
                  <a:txBody>
                    <a:bodyPr/>
                    <a:lstStyle/>
                    <a:p>
                      <a:pPr lvl="0">
                        <a:buNone/>
                      </a:pPr>
                      <a:r>
                        <a:rPr lang="ru-RU" sz="1500" noProof="1"/>
                        <a:t>Представлення</a:t>
                      </a:r>
                    </a:p>
                  </a:txBody>
                  <a:tcPr anchor="ctr"/>
                </a:tc>
                <a:tc>
                  <a:txBody>
                    <a:bodyPr/>
                    <a:lstStyle/>
                    <a:p>
                      <a:pPr>
                        <a:buNone/>
                      </a:pPr>
                      <a:r>
                        <a:rPr lang="ru-RU" sz="1500" noProof="1">
                          <a:latin typeface="Consolas"/>
                        </a:rPr>
                        <a:t>nil | node(Left, Value, Right)</a:t>
                      </a:r>
                    </a:p>
                  </a:txBody>
                  <a:tcPr anchor="ctr"/>
                </a:tc>
                <a:tc>
                  <a:txBody>
                    <a:bodyPr/>
                    <a:lstStyle/>
                    <a:p>
                      <a:pPr>
                        <a:buNone/>
                      </a:pPr>
                      <a:r>
                        <a:rPr lang="ru-RU" sz="1500" noProof="1">
                          <a:latin typeface="Consolas"/>
                        </a:rPr>
                        <a:t>Empty | Node a (Tree a) (Tree a)</a:t>
                      </a:r>
                      <a:endParaRPr lang="ru-RU" sz="1500" noProof="1"/>
                    </a:p>
                  </a:txBody>
                  <a:tcPr anchor="ctr"/>
                </a:tc>
                <a:extLst>
                  <a:ext uri="{0D108BD9-81ED-4DB2-BD59-A6C34878D82A}">
                    <a16:rowId xmlns:a16="http://schemas.microsoft.com/office/drawing/2014/main" val="1462571182"/>
                  </a:ext>
                </a:extLst>
              </a:tr>
              <a:tr h="0">
                <a:tc>
                  <a:txBody>
                    <a:bodyPr/>
                    <a:lstStyle/>
                    <a:p>
                      <a:pPr>
                        <a:buNone/>
                      </a:pPr>
                      <a:r>
                        <a:rPr lang="ru-RU" sz="1500" noProof="1"/>
                        <a:t>Типізація</a:t>
                      </a:r>
                    </a:p>
                  </a:txBody>
                  <a:tcPr anchor="ctr"/>
                </a:tc>
                <a:tc>
                  <a:txBody>
                    <a:bodyPr/>
                    <a:lstStyle/>
                    <a:p>
                      <a:pPr>
                        <a:buNone/>
                      </a:pPr>
                      <a:r>
                        <a:rPr lang="ru-RU" sz="1500" noProof="1"/>
                        <a:t>Динамічна (runtime)</a:t>
                      </a:r>
                    </a:p>
                  </a:txBody>
                  <a:tcPr anchor="ctr"/>
                </a:tc>
                <a:tc>
                  <a:txBody>
                    <a:bodyPr/>
                    <a:lstStyle/>
                    <a:p>
                      <a:pPr>
                        <a:buNone/>
                      </a:pPr>
                      <a:r>
                        <a:rPr lang="ru-RU" sz="1500" noProof="1"/>
                        <a:t>Статична з Ord a (compile-time)</a:t>
                      </a:r>
                    </a:p>
                  </a:txBody>
                  <a:tcPr anchor="ctr"/>
                </a:tc>
                <a:extLst>
                  <a:ext uri="{0D108BD9-81ED-4DB2-BD59-A6C34878D82A}">
                    <a16:rowId xmlns:a16="http://schemas.microsoft.com/office/drawing/2014/main" val="874613957"/>
                  </a:ext>
                </a:extLst>
              </a:tr>
              <a:tr h="0">
                <a:tc>
                  <a:txBody>
                    <a:bodyPr/>
                    <a:lstStyle/>
                    <a:p>
                      <a:pPr>
                        <a:buNone/>
                      </a:pPr>
                      <a:r>
                        <a:rPr lang="ru-RU" sz="1500" noProof="1"/>
                        <a:t>Pattern matching</a:t>
                      </a:r>
                    </a:p>
                  </a:txBody>
                  <a:tcPr anchor="ctr"/>
                </a:tc>
                <a:tc>
                  <a:txBody>
                    <a:bodyPr/>
                    <a:lstStyle/>
                    <a:p>
                      <a:pPr>
                        <a:buNone/>
                      </a:pPr>
                      <a:r>
                        <a:rPr lang="ru-RU" sz="1500" noProof="1"/>
                        <a:t>Окремі правила-клаузи</a:t>
                      </a:r>
                    </a:p>
                  </a:txBody>
                  <a:tcPr anchor="ctr"/>
                </a:tc>
                <a:tc>
                  <a:txBody>
                    <a:bodyPr/>
                    <a:lstStyle/>
                    <a:p>
                      <a:pPr>
                        <a:buNone/>
                      </a:pPr>
                      <a:r>
                        <a:rPr lang="ru-RU" sz="1500" noProof="1"/>
                        <a:t>Охоронні вирази | в одній функції</a:t>
                      </a:r>
                    </a:p>
                  </a:txBody>
                  <a:tcPr anchor="ctr"/>
                </a:tc>
                <a:extLst>
                  <a:ext uri="{0D108BD9-81ED-4DB2-BD59-A6C34878D82A}">
                    <a16:rowId xmlns:a16="http://schemas.microsoft.com/office/drawing/2014/main" val="149674755"/>
                  </a:ext>
                </a:extLst>
              </a:tr>
              <a:tr h="0">
                <a:tc>
                  <a:txBody>
                    <a:bodyPr/>
                    <a:lstStyle/>
                    <a:p>
                      <a:pPr>
                        <a:buNone/>
                      </a:pPr>
                      <a:r>
                        <a:rPr lang="ru-RU" sz="1500" noProof="1"/>
                        <a:t>Детермінізм</a:t>
                      </a:r>
                    </a:p>
                  </a:txBody>
                  <a:tcPr anchor="ctr"/>
                </a:tc>
                <a:tc>
                  <a:txBody>
                    <a:bodyPr/>
                    <a:lstStyle/>
                    <a:p>
                      <a:pPr>
                        <a:buNone/>
                      </a:pPr>
                      <a:r>
                        <a:rPr lang="ru-RU" sz="1500" noProof="1"/>
                        <a:t>Недетермінований (backtracking)</a:t>
                      </a:r>
                    </a:p>
                  </a:txBody>
                  <a:tcPr anchor="ctr"/>
                </a:tc>
                <a:tc>
                  <a:txBody>
                    <a:bodyPr/>
                    <a:lstStyle/>
                    <a:p>
                      <a:pPr>
                        <a:buNone/>
                      </a:pPr>
                      <a:r>
                        <a:rPr lang="ru-RU" sz="1500" noProof="1"/>
                        <a:t>Детермінований (одна функція → один результат)</a:t>
                      </a:r>
                    </a:p>
                  </a:txBody>
                  <a:tcPr anchor="ctr"/>
                </a:tc>
                <a:extLst>
                  <a:ext uri="{0D108BD9-81ED-4DB2-BD59-A6C34878D82A}">
                    <a16:rowId xmlns:a16="http://schemas.microsoft.com/office/drawing/2014/main" val="4160223543"/>
                  </a:ext>
                </a:extLst>
              </a:tr>
              <a:tr h="0">
                <a:tc>
                  <a:txBody>
                    <a:bodyPr/>
                    <a:lstStyle/>
                    <a:p>
                      <a:pPr>
                        <a:buNone/>
                      </a:pPr>
                      <a:r>
                        <a:rPr lang="ru-RU" sz="1500" noProof="1"/>
                        <a:t>Напрямленість</a:t>
                      </a:r>
                    </a:p>
                  </a:txBody>
                  <a:tcPr anchor="ctr"/>
                </a:tc>
                <a:tc>
                  <a:txBody>
                    <a:bodyPr/>
                    <a:lstStyle/>
                    <a:p>
                      <a:pPr>
                        <a:buNone/>
                      </a:pPr>
                      <a:r>
                        <a:rPr lang="ru-RU" sz="1500" noProof="1"/>
                        <a:t>Мультинапрямлена (search як перевірка і генерація)</a:t>
                      </a:r>
                    </a:p>
                  </a:txBody>
                  <a:tcPr anchor="ctr"/>
                </a:tc>
                <a:tc>
                  <a:txBody>
                    <a:bodyPr/>
                    <a:lstStyle/>
                    <a:p>
                      <a:pPr>
                        <a:buNone/>
                      </a:pPr>
                      <a:r>
                        <a:rPr lang="ru-RU" sz="1500" noProof="1"/>
                        <a:t>Однонапрямлена (чіткі вхід/вихід)</a:t>
                      </a:r>
                    </a:p>
                  </a:txBody>
                  <a:tcPr anchor="ctr"/>
                </a:tc>
                <a:extLst>
                  <a:ext uri="{0D108BD9-81ED-4DB2-BD59-A6C34878D82A}">
                    <a16:rowId xmlns:a16="http://schemas.microsoft.com/office/drawing/2014/main" val="4080036532"/>
                  </a:ext>
                </a:extLst>
              </a:tr>
              <a:tr h="0">
                <a:tc>
                  <a:txBody>
                    <a:bodyPr/>
                    <a:lstStyle/>
                    <a:p>
                      <a:pPr>
                        <a:buNone/>
                      </a:pPr>
                      <a:r>
                        <a:rPr lang="ru-RU" sz="1500" noProof="1"/>
                        <a:t>Обчислення</a:t>
                      </a:r>
                    </a:p>
                  </a:txBody>
                  <a:tcPr anchor="ctr"/>
                </a:tc>
                <a:tc>
                  <a:txBody>
                    <a:bodyPr/>
                    <a:lstStyle/>
                    <a:p>
                      <a:pPr>
                        <a:buNone/>
                      </a:pPr>
                      <a:r>
                        <a:rPr lang="ru-RU" sz="1500" noProof="1"/>
                        <a:t>"Жадібне" (уніфікація термів)</a:t>
                      </a:r>
                    </a:p>
                  </a:txBody>
                  <a:tcPr anchor="ctr"/>
                </a:tc>
                <a:tc>
                  <a:txBody>
                    <a:bodyPr/>
                    <a:lstStyle/>
                    <a:p>
                      <a:pPr>
                        <a:buNone/>
                      </a:pPr>
                      <a:r>
                        <a:rPr lang="ru-RU" sz="1500" noProof="1"/>
                        <a:t>Ліниве (обчислення при потребі)</a:t>
                      </a:r>
                    </a:p>
                  </a:txBody>
                  <a:tcPr anchor="ctr"/>
                </a:tc>
                <a:extLst>
                  <a:ext uri="{0D108BD9-81ED-4DB2-BD59-A6C34878D82A}">
                    <a16:rowId xmlns:a16="http://schemas.microsoft.com/office/drawing/2014/main" val="2579118591"/>
                  </a:ext>
                </a:extLst>
              </a:tr>
            </a:tbl>
          </a:graphicData>
        </a:graphic>
      </p:graphicFrame>
      <p:pic>
        <p:nvPicPr>
          <p:cNvPr id="16" name="Audio 15">
            <a:hlinkClick r:id="" action="ppaction://media"/>
            <a:extLst>
              <a:ext uri="{FF2B5EF4-FFF2-40B4-BE49-F238E27FC236}">
                <a16:creationId xmlns:a16="http://schemas.microsoft.com/office/drawing/2014/main" id="{28AD8C0B-CE0E-7D4D-1744-A4F065D839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2827520"/>
      </p:ext>
    </p:extLst>
  </p:cSld>
  <p:clrMapOvr>
    <a:masterClrMapping/>
  </p:clrMapOvr>
  <mc:AlternateContent xmlns:mc="http://schemas.openxmlformats.org/markup-compatibility/2006" xmlns:p14="http://schemas.microsoft.com/office/powerpoint/2010/main">
    <mc:Choice Requires="p14">
      <p:transition spd="slow" p14:dur="2000" advTm="44780"/>
    </mc:Choice>
    <mc:Fallback xmlns="">
      <p:transition spd="slow" advTm="44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F4923-BECA-4FA1-33CA-95332506D36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C833A4-D870-CB35-A7E5-74FC21484F8B}"/>
              </a:ext>
            </a:extLst>
          </p:cNvPr>
          <p:cNvSpPr>
            <a:spLocks noGrp="1"/>
          </p:cNvSpPr>
          <p:nvPr>
            <p:ph type="title"/>
          </p:nvPr>
        </p:nvSpPr>
        <p:spPr/>
        <p:txBody>
          <a:bodyPr>
            <a:normAutofit/>
          </a:bodyPr>
          <a:lstStyle/>
          <a:p>
            <a:pPr algn="ctr"/>
            <a:r>
              <a:rPr lang="ru-RU" noProof="1"/>
              <a:t>Висновки</a:t>
            </a:r>
          </a:p>
        </p:txBody>
      </p:sp>
      <p:sp>
        <p:nvSpPr>
          <p:cNvPr id="5" name="Объект 4">
            <a:extLst>
              <a:ext uri="{FF2B5EF4-FFF2-40B4-BE49-F238E27FC236}">
                <a16:creationId xmlns:a16="http://schemas.microsoft.com/office/drawing/2014/main" id="{524DF6F7-4BB7-4266-F18C-E91B23992362}"/>
              </a:ext>
            </a:extLst>
          </p:cNvPr>
          <p:cNvSpPr>
            <a:spLocks noGrp="1"/>
          </p:cNvSpPr>
          <p:nvPr>
            <p:ph idx="1"/>
          </p:nvPr>
        </p:nvSpPr>
        <p:spPr/>
        <p:txBody>
          <a:bodyPr vert="horz" lIns="91440" tIns="45720" rIns="91440" bIns="45720" rtlCol="0" anchor="t">
            <a:noAutofit/>
          </a:bodyPr>
          <a:lstStyle/>
          <a:p>
            <a:pPr marL="285750" indent="-285750">
              <a:buChar char="•"/>
            </a:pPr>
            <a:r>
              <a:rPr lang="ru-RU" sz="1500" b="1" noProof="1">
                <a:solidFill>
                  <a:srgbClr val="000000"/>
                </a:solidFill>
                <a:ea typeface="+mn-lt"/>
                <a:cs typeface="+mn-lt"/>
              </a:rPr>
              <a:t>Складнощі:</a:t>
            </a:r>
            <a:r>
              <a:rPr lang="ru-RU" sz="1500" noProof="1">
                <a:solidFill>
                  <a:srgbClr val="000000"/>
                </a:solidFill>
                <a:ea typeface="+mn-lt"/>
                <a:cs typeface="+mn-lt"/>
              </a:rPr>
              <a:t> видалення вузла, CLP-налаштування</a:t>
            </a:r>
            <a:endParaRPr lang="ru-RU" noProof="1">
              <a:solidFill>
                <a:srgbClr val="000000"/>
              </a:solidFill>
            </a:endParaRPr>
          </a:p>
          <a:p>
            <a:pPr marL="285750" indent="-285750">
              <a:buChar char="•"/>
            </a:pPr>
            <a:r>
              <a:rPr lang="ru-RU" sz="1500" b="1" noProof="1">
                <a:solidFill>
                  <a:srgbClr val="000000"/>
                </a:solidFill>
                <a:ea typeface="+mn-lt"/>
                <a:cs typeface="+mn-lt"/>
              </a:rPr>
              <a:t>Здобутки:</a:t>
            </a:r>
            <a:r>
              <a:rPr lang="ru-RU" sz="1500" noProof="1">
                <a:solidFill>
                  <a:srgbClr val="000000"/>
                </a:solidFill>
                <a:ea typeface="+mn-lt"/>
                <a:cs typeface="+mn-lt"/>
              </a:rPr>
              <a:t> CLP(FD), порівняння парадигм</a:t>
            </a:r>
            <a:endParaRPr lang="ru-RU" noProof="1">
              <a:solidFill>
                <a:srgbClr val="000000"/>
              </a:solidFill>
            </a:endParaRPr>
          </a:p>
          <a:p>
            <a:pPr marL="285750" indent="-285750">
              <a:buChar char="•"/>
            </a:pPr>
            <a:r>
              <a:rPr lang="ru-RU" sz="1500" b="1" noProof="1">
                <a:solidFill>
                  <a:srgbClr val="000000"/>
                </a:solidFill>
                <a:ea typeface="+mn-lt"/>
                <a:cs typeface="+mn-lt"/>
              </a:rPr>
              <a:t>Трудомісткість:</a:t>
            </a:r>
            <a:r>
              <a:rPr lang="ru-RU" sz="1500" noProof="1">
                <a:solidFill>
                  <a:srgbClr val="000000"/>
                </a:solidFill>
                <a:ea typeface="+mn-lt"/>
                <a:cs typeface="+mn-lt"/>
              </a:rPr>
              <a:t> 12 год (4 Prolog | 2 Haskell | 6 інше)</a:t>
            </a:r>
            <a:endParaRPr lang="ru-RU" noProof="1">
              <a:solidFill>
                <a:srgbClr val="000000"/>
              </a:solidFill>
            </a:endParaRPr>
          </a:p>
          <a:p>
            <a:pPr marL="285750" indent="-285750">
              <a:buChar char="•"/>
            </a:pPr>
            <a:r>
              <a:rPr lang="ru-RU" sz="1500" b="1" noProof="1">
                <a:solidFill>
                  <a:srgbClr val="000000"/>
                </a:solidFill>
                <a:ea typeface="+mn-lt"/>
                <a:cs typeface="+mn-lt"/>
              </a:rPr>
              <a:t>ШІ:</a:t>
            </a:r>
            <a:r>
              <a:rPr lang="ru-RU" sz="1500" noProof="1">
                <a:solidFill>
                  <a:srgbClr val="000000"/>
                </a:solidFill>
                <a:ea typeface="+mn-lt"/>
                <a:cs typeface="+mn-lt"/>
              </a:rPr>
              <a:t> ~20% на шаблони, архітектура —  самостійно</a:t>
            </a:r>
            <a:endParaRPr lang="ru-RU" noProof="1">
              <a:solidFill>
                <a:srgbClr val="000000"/>
              </a:solidFill>
            </a:endParaRPr>
          </a:p>
          <a:p>
            <a:pPr marL="285750" indent="-285750">
              <a:buChar char="•"/>
            </a:pPr>
            <a:r>
              <a:rPr lang="ru-RU" sz="1500" b="1" noProof="1">
                <a:solidFill>
                  <a:srgbClr val="000000"/>
                </a:solidFill>
                <a:ea typeface="+mn-lt"/>
                <a:cs typeface="+mn-lt"/>
              </a:rPr>
              <a:t>Застосування:</a:t>
            </a:r>
            <a:r>
              <a:rPr lang="ru-RU" sz="1500" noProof="1">
                <a:solidFill>
                  <a:srgbClr val="000000"/>
                </a:solidFill>
                <a:ea typeface="+mn-lt"/>
                <a:cs typeface="+mn-lt"/>
              </a:rPr>
              <a:t> БД, компілятори, SQL, ШІ.</a:t>
            </a:r>
            <a:endParaRPr lang="ru-RU" noProof="1">
              <a:solidFill>
                <a:srgbClr val="000000"/>
              </a:solidFill>
              <a:ea typeface="+mn-lt"/>
              <a:cs typeface="+mn-lt"/>
            </a:endParaRPr>
          </a:p>
          <a:p>
            <a:pPr marL="285750" indent="-285750">
              <a:buChar char="•"/>
            </a:pPr>
            <a:endParaRPr lang="ru-RU" sz="1500" noProof="1">
              <a:solidFill>
                <a:srgbClr val="000000"/>
              </a:solidFill>
              <a:ea typeface="+mn-lt"/>
              <a:cs typeface="+mn-lt"/>
            </a:endParaRPr>
          </a:p>
          <a:p>
            <a:r>
              <a:rPr lang="ru-RU" sz="1500" noProof="1">
                <a:solidFill>
                  <a:srgbClr val="000000"/>
                </a:solidFill>
                <a:ea typeface="+mn-lt"/>
                <a:cs typeface="+mn-lt"/>
              </a:rPr>
              <a:t>Усі матеріали, включно з програмним кодом на Prolog та Haskell, презентацією та нотатками, розміщено в репозиторії: </a:t>
            </a:r>
            <a:r>
              <a:rPr lang="ru-RU" sz="1500" noProof="1">
                <a:solidFill>
                  <a:srgbClr val="00613C"/>
                </a:solidFill>
                <a:ea typeface="+mn-lt"/>
                <a:cs typeface="+mn-lt"/>
              </a:rPr>
              <a:t>github.com/anastasiakovtoniuk/prolog_6week_task</a:t>
            </a:r>
            <a:r>
              <a:rPr lang="ru-RU" sz="1500" noProof="1">
                <a:ea typeface="+mn-lt"/>
                <a:cs typeface="+mn-lt"/>
              </a:rPr>
              <a:t>.</a:t>
            </a:r>
            <a:endParaRPr lang="ru-RU" noProof="1"/>
          </a:p>
          <a:p>
            <a:endParaRPr lang="ru-RU" sz="1500" b="1" noProof="1"/>
          </a:p>
        </p:txBody>
      </p:sp>
      <p:pic>
        <p:nvPicPr>
          <p:cNvPr id="12" name="Audio 11">
            <a:hlinkClick r:id="" action="ppaction://media"/>
            <a:extLst>
              <a:ext uri="{FF2B5EF4-FFF2-40B4-BE49-F238E27FC236}">
                <a16:creationId xmlns:a16="http://schemas.microsoft.com/office/drawing/2014/main" id="{3A465AB5-66C3-D61E-F123-F74C9365C1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7355261"/>
      </p:ext>
    </p:extLst>
  </p:cSld>
  <p:clrMapOvr>
    <a:masterClrMapping/>
  </p:clrMapOvr>
  <mc:AlternateContent xmlns:mc="http://schemas.openxmlformats.org/markup-compatibility/2006" xmlns:p14="http://schemas.microsoft.com/office/powerpoint/2010/main">
    <mc:Choice Requires="p14">
      <p:transition spd="slow" p14:dur="2000" advTm="77631"/>
    </mc:Choice>
    <mc:Fallback xmlns="">
      <p:transition spd="slow" advTm="776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A1A47-2B91-5537-860D-7E2A136B0F5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A10FD0-5CF1-2BFA-F6AB-BED928C52660}"/>
              </a:ext>
            </a:extLst>
          </p:cNvPr>
          <p:cNvSpPr>
            <a:spLocks noGrp="1"/>
          </p:cNvSpPr>
          <p:nvPr>
            <p:ph type="ctrTitle"/>
          </p:nvPr>
        </p:nvSpPr>
        <p:spPr/>
        <p:txBody>
          <a:bodyPr/>
          <a:lstStyle/>
          <a:p>
            <a:r>
              <a:rPr lang="ru-RU" b="1" noProof="1"/>
              <a:t>2-3 дерева та m-n дерева</a:t>
            </a:r>
          </a:p>
        </p:txBody>
      </p:sp>
      <p:pic>
        <p:nvPicPr>
          <p:cNvPr id="3" name="слайд 15">
            <a:hlinkClick r:id="" action="ppaction://media"/>
            <a:extLst>
              <a:ext uri="{FF2B5EF4-FFF2-40B4-BE49-F238E27FC236}">
                <a16:creationId xmlns:a16="http://schemas.microsoft.com/office/drawing/2014/main" id="{1044CF05-464F-097C-BC07-F35B4B9184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48032" y="5913120"/>
            <a:ext cx="609600" cy="609600"/>
          </a:xfrm>
          <a:prstGeom prst="rect">
            <a:avLst/>
          </a:prstGeom>
        </p:spPr>
      </p:pic>
    </p:spTree>
    <p:extLst>
      <p:ext uri="{BB962C8B-B14F-4D97-AF65-F5344CB8AC3E}">
        <p14:creationId xmlns:p14="http://schemas.microsoft.com/office/powerpoint/2010/main" val="2404060533"/>
      </p:ext>
    </p:extLst>
  </p:cSld>
  <p:clrMapOvr>
    <a:masterClrMapping/>
  </p:clrMapOvr>
  <mc:AlternateContent xmlns:mc="http://schemas.openxmlformats.org/markup-compatibility/2006" xmlns:p14="http://schemas.microsoft.com/office/powerpoint/2010/main">
    <mc:Choice Requires="p14">
      <p:transition spd="slow" p14:dur="2000" advTm="35360"/>
    </mc:Choice>
    <mc:Fallback xmlns="">
      <p:transition spd="slow" advTm="35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7F6BB-CE5B-DE29-BD97-D1004B2B080D}"/>
            </a:ext>
          </a:extLst>
        </p:cNvPr>
        <p:cNvGrpSpPr/>
        <p:nvPr/>
      </p:nvGrpSpPr>
      <p:grpSpPr>
        <a:xfrm>
          <a:off x="0" y="0"/>
          <a:ext cx="0" cy="0"/>
          <a:chOff x="0" y="0"/>
          <a:chExt cx="0" cy="0"/>
        </a:xfrm>
      </p:grpSpPr>
      <p:sp>
        <p:nvSpPr>
          <p:cNvPr id="4" name="Текст 3">
            <a:extLst>
              <a:ext uri="{FF2B5EF4-FFF2-40B4-BE49-F238E27FC236}">
                <a16:creationId xmlns:a16="http://schemas.microsoft.com/office/drawing/2014/main" id="{38EC1F40-4C3B-D6A8-D760-25A28BEC8333}"/>
              </a:ext>
            </a:extLst>
          </p:cNvPr>
          <p:cNvSpPr>
            <a:spLocks noGrp="1"/>
          </p:cNvSpPr>
          <p:nvPr>
            <p:ph type="body" sz="half" idx="2"/>
          </p:nvPr>
        </p:nvSpPr>
        <p:spPr>
          <a:xfrm>
            <a:off x="7074604" y="2267712"/>
            <a:ext cx="4748049" cy="4187952"/>
          </a:xfrm>
        </p:spPr>
        <p:txBody>
          <a:bodyPr vert="horz" lIns="91440" tIns="45720" rIns="91440" bIns="45720" rtlCol="0" anchor="ctr">
            <a:noAutofit/>
          </a:bodyPr>
          <a:lstStyle/>
          <a:p>
            <a:pPr marL="285750" indent="-285750">
              <a:buFont typeface="Arial" panose="020B0604020202020204" pitchFamily="34" charset="0"/>
              <a:buChar char="•"/>
            </a:pPr>
            <a:r>
              <a:rPr lang="ru-RU" sz="1600" noProof="1"/>
              <a:t>Не пояснено чому виникла необхідність у 2-3 деревах (щоб уникнути перетворення дерева на зв'язний список O(n) при вставці відсортованих даних).</a:t>
            </a:r>
          </a:p>
        </p:txBody>
      </p:sp>
      <p:sp>
        <p:nvSpPr>
          <p:cNvPr id="2" name="Заголовок 1">
            <a:extLst>
              <a:ext uri="{FF2B5EF4-FFF2-40B4-BE49-F238E27FC236}">
                <a16:creationId xmlns:a16="http://schemas.microsoft.com/office/drawing/2014/main" id="{BFF4CE6C-3FFF-C1D8-B7F8-2B037CD89B7B}"/>
              </a:ext>
            </a:extLst>
          </p:cNvPr>
          <p:cNvSpPr>
            <a:spLocks noGrp="1"/>
          </p:cNvSpPr>
          <p:nvPr>
            <p:ph type="title"/>
          </p:nvPr>
        </p:nvSpPr>
        <p:spPr/>
        <p:txBody>
          <a:bodyPr/>
          <a:lstStyle/>
          <a:p>
            <a:pPr algn="ctr"/>
            <a:r>
              <a:rPr lang="ru-RU" noProof="1"/>
              <a:t>Аналіз існуючих рішень</a:t>
            </a:r>
          </a:p>
        </p:txBody>
      </p:sp>
      <p:pic>
        <p:nvPicPr>
          <p:cNvPr id="10" name="Місце для зображення 9">
            <a:hlinkClick r:id="rId5"/>
            <a:extLst>
              <a:ext uri="{FF2B5EF4-FFF2-40B4-BE49-F238E27FC236}">
                <a16:creationId xmlns:a16="http://schemas.microsoft.com/office/drawing/2014/main" id="{5CEA9E74-56B5-9576-1322-601338CB2AA9}"/>
              </a:ext>
            </a:extLst>
          </p:cNvPr>
          <p:cNvPicPr>
            <a:picLocks noGrp="1" noChangeAspect="1"/>
          </p:cNvPicPr>
          <p:nvPr>
            <p:ph type="pic" idx="1"/>
          </p:nvPr>
        </p:nvPicPr>
        <p:blipFill>
          <a:blip r:embed="rId6"/>
          <a:srcRect l="9951" r="9951"/>
          <a:stretch>
            <a:fillRect/>
          </a:stretch>
        </p:blipFill>
        <p:spPr>
          <a:prstGeom prst="rect">
            <a:avLst/>
          </a:prstGeom>
        </p:spPr>
      </p:pic>
      <p:pic>
        <p:nvPicPr>
          <p:cNvPr id="17" name="Записаний звук">
            <a:hlinkClick r:id="" action="ppaction://media"/>
            <a:extLst>
              <a:ext uri="{FF2B5EF4-FFF2-40B4-BE49-F238E27FC236}">
                <a16:creationId xmlns:a16="http://schemas.microsoft.com/office/drawing/2014/main" id="{7D0479D5-FD8C-A701-5A47-9C895BA6DE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28800" y="6095178"/>
            <a:ext cx="609600" cy="609600"/>
          </a:xfrm>
          <a:prstGeom prst="rect">
            <a:avLst/>
          </a:prstGeom>
        </p:spPr>
      </p:pic>
    </p:spTree>
    <p:extLst>
      <p:ext uri="{BB962C8B-B14F-4D97-AF65-F5344CB8AC3E}">
        <p14:creationId xmlns:p14="http://schemas.microsoft.com/office/powerpoint/2010/main" val="895211023"/>
      </p:ext>
    </p:extLst>
  </p:cSld>
  <p:clrMapOvr>
    <a:masterClrMapping/>
  </p:clrMapOvr>
  <mc:AlternateContent xmlns:mc="http://schemas.openxmlformats.org/markup-compatibility/2006" xmlns:p14="http://schemas.microsoft.com/office/powerpoint/2010/main">
    <mc:Choice Requires="p14">
      <p:transition spd="slow" p14:dur="2000" advTm="52097"/>
    </mc:Choice>
    <mc:Fallback xmlns="">
      <p:transition spd="slow" advTm="52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49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53084-0F25-046B-DA84-4FB22DA48B9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4233B4-1579-3C14-47FD-95E79367A65E}"/>
              </a:ext>
            </a:extLst>
          </p:cNvPr>
          <p:cNvSpPr>
            <a:spLocks noGrp="1"/>
          </p:cNvSpPr>
          <p:nvPr>
            <p:ph type="title"/>
          </p:nvPr>
        </p:nvSpPr>
        <p:spPr/>
        <p:txBody>
          <a:bodyPr>
            <a:normAutofit fontScale="90000"/>
          </a:bodyPr>
          <a:lstStyle/>
          <a:p>
            <a:pPr algn="ctr"/>
            <a:r>
              <a:rPr lang="ru-RU" noProof="1"/>
              <a:t>Реалізація 2-3-Дерева: Основи та Інваріанти</a:t>
            </a:r>
          </a:p>
        </p:txBody>
      </p:sp>
      <p:sp>
        <p:nvSpPr>
          <p:cNvPr id="12" name="Объект 4">
            <a:extLst>
              <a:ext uri="{FF2B5EF4-FFF2-40B4-BE49-F238E27FC236}">
                <a16:creationId xmlns:a16="http://schemas.microsoft.com/office/drawing/2014/main" id="{E9C74955-BF47-B2AD-8186-A6512909736D}"/>
              </a:ext>
            </a:extLst>
          </p:cNvPr>
          <p:cNvSpPr txBox="1">
            <a:spLocks/>
          </p:cNvSpPr>
          <p:nvPr/>
        </p:nvSpPr>
        <p:spPr>
          <a:xfrm>
            <a:off x="6192520" y="2587752"/>
            <a:ext cx="5330952" cy="3593592"/>
          </a:xfrm>
          <a:prstGeom prst="rect">
            <a:avLst/>
          </a:prstGeom>
        </p:spPr>
        <p:txBody>
          <a:bodyPr vert="horz" lIns="91440" tIns="45720" rIns="91440" bIns="45720" rtlCol="0" anchor="t">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sz="1500" b="1" noProof="1">
              <a:latin typeface="Franklin Gothic Demi Cond"/>
            </a:endParaRPr>
          </a:p>
        </p:txBody>
      </p:sp>
      <p:sp>
        <p:nvSpPr>
          <p:cNvPr id="18" name="TextBox 17">
            <a:extLst>
              <a:ext uri="{FF2B5EF4-FFF2-40B4-BE49-F238E27FC236}">
                <a16:creationId xmlns:a16="http://schemas.microsoft.com/office/drawing/2014/main" id="{2F164A41-7EF2-04AA-E422-1BF68C52ADB3}"/>
              </a:ext>
            </a:extLst>
          </p:cNvPr>
          <p:cNvSpPr txBox="1"/>
          <p:nvPr/>
        </p:nvSpPr>
        <p:spPr>
          <a:xfrm>
            <a:off x="104775" y="2264586"/>
            <a:ext cx="12420599" cy="646331"/>
          </a:xfrm>
          <a:prstGeom prst="rect">
            <a:avLst/>
          </a:prstGeom>
          <a:noFill/>
        </p:spPr>
        <p:txBody>
          <a:bodyPr wrap="square">
            <a:spAutoFit/>
          </a:bodyPr>
          <a:lstStyle/>
          <a:p>
            <a:r>
              <a:rPr lang="ru-RU" noProof="1"/>
              <a:t>2-3 дерево — це самозбалансована структура даних, що гарантує ефективний пошук, вставку та видалення. Його структура забезпечує мінімальну та максимальну глибину для всіх листів, зберігаючи баланс дерева.</a:t>
            </a:r>
          </a:p>
        </p:txBody>
      </p:sp>
      <p:sp>
        <p:nvSpPr>
          <p:cNvPr id="25" name="TextBox 24">
            <a:extLst>
              <a:ext uri="{FF2B5EF4-FFF2-40B4-BE49-F238E27FC236}">
                <a16:creationId xmlns:a16="http://schemas.microsoft.com/office/drawing/2014/main" id="{1EB6BF83-5784-EA0E-6942-386E4570D737}"/>
              </a:ext>
            </a:extLst>
          </p:cNvPr>
          <p:cNvSpPr txBox="1"/>
          <p:nvPr/>
        </p:nvSpPr>
        <p:spPr>
          <a:xfrm>
            <a:off x="96520" y="3156905"/>
            <a:ext cx="6096000" cy="2031325"/>
          </a:xfrm>
          <a:prstGeom prst="rect">
            <a:avLst/>
          </a:prstGeom>
          <a:noFill/>
        </p:spPr>
        <p:txBody>
          <a:bodyPr wrap="square">
            <a:spAutoFit/>
          </a:bodyPr>
          <a:lstStyle/>
          <a:p>
            <a:pPr>
              <a:buNone/>
            </a:pPr>
            <a:r>
              <a:rPr lang="ru-RU" b="1" noProof="1"/>
              <a:t>Представлення Вузлів</a:t>
            </a:r>
          </a:p>
          <a:p>
            <a:pPr>
              <a:buFont typeface="Arial" panose="020B0604020202020204" pitchFamily="34" charset="0"/>
              <a:buChar char="•"/>
            </a:pPr>
            <a:r>
              <a:rPr lang="ru-RU" noProof="1">
                <a:latin typeface="Courier New" panose="02070309020205020404" pitchFamily="49" charset="0"/>
              </a:rPr>
              <a:t>empty</a:t>
            </a:r>
            <a:r>
              <a:rPr lang="ru-RU" noProof="1"/>
              <a:t>: Порожнє дерево.</a:t>
            </a:r>
          </a:p>
          <a:p>
            <a:pPr>
              <a:buFont typeface="Arial" panose="020B0604020202020204" pitchFamily="34" charset="0"/>
              <a:buChar char="•"/>
            </a:pPr>
            <a:r>
              <a:rPr lang="ru-RU" noProof="1">
                <a:latin typeface="Courier New" panose="02070309020205020404" pitchFamily="49" charset="0"/>
              </a:rPr>
              <a:t>two(K, Left, Right)</a:t>
            </a:r>
            <a:r>
              <a:rPr lang="ru-RU" noProof="1"/>
              <a:t>: Вузол з одним ключем </a:t>
            </a:r>
            <a:r>
              <a:rPr lang="ru-RU" noProof="1">
                <a:latin typeface="Courier New" panose="02070309020205020404" pitchFamily="49" charset="0"/>
              </a:rPr>
              <a:t>K</a:t>
            </a:r>
            <a:r>
              <a:rPr lang="ru-RU" noProof="1"/>
              <a:t> та двома дочірніми вузлами.</a:t>
            </a:r>
          </a:p>
          <a:p>
            <a:pPr>
              <a:buFont typeface="Arial" panose="020B0604020202020204" pitchFamily="34" charset="0"/>
              <a:buChar char="•"/>
            </a:pPr>
            <a:r>
              <a:rPr lang="ru-RU" noProof="1">
                <a:latin typeface="Courier New" panose="02070309020205020404" pitchFamily="49" charset="0"/>
              </a:rPr>
              <a:t>three(K1, K2, Left, Middle, Right)</a:t>
            </a:r>
            <a:r>
              <a:rPr lang="ru-RU" noProof="1"/>
              <a:t>: Вузол з двома ключами </a:t>
            </a:r>
            <a:r>
              <a:rPr lang="ru-RU" noProof="1">
                <a:latin typeface="Courier New" panose="02070309020205020404" pitchFamily="49" charset="0"/>
              </a:rPr>
              <a:t>K1, K2</a:t>
            </a:r>
            <a:r>
              <a:rPr lang="ru-RU" noProof="1"/>
              <a:t> та трьома дочірніми вузлами. Завжди </a:t>
            </a:r>
            <a:r>
              <a:rPr lang="ru-RU" noProof="1">
                <a:latin typeface="Courier New" panose="02070309020205020404" pitchFamily="49" charset="0"/>
              </a:rPr>
              <a:t>K1 @&lt; K2</a:t>
            </a:r>
            <a:r>
              <a:rPr lang="ru-RU" noProof="1"/>
              <a:t>.</a:t>
            </a:r>
          </a:p>
        </p:txBody>
      </p:sp>
      <p:sp>
        <p:nvSpPr>
          <p:cNvPr id="27" name="TextBox 26">
            <a:extLst>
              <a:ext uri="{FF2B5EF4-FFF2-40B4-BE49-F238E27FC236}">
                <a16:creationId xmlns:a16="http://schemas.microsoft.com/office/drawing/2014/main" id="{BD0489F0-56D0-AD66-5133-1AF91E119535}"/>
              </a:ext>
            </a:extLst>
          </p:cNvPr>
          <p:cNvSpPr txBox="1"/>
          <p:nvPr/>
        </p:nvSpPr>
        <p:spPr>
          <a:xfrm>
            <a:off x="6192520" y="3116441"/>
            <a:ext cx="6262686" cy="2308324"/>
          </a:xfrm>
          <a:prstGeom prst="rect">
            <a:avLst/>
          </a:prstGeom>
          <a:noFill/>
        </p:spPr>
        <p:txBody>
          <a:bodyPr wrap="square">
            <a:spAutoFit/>
          </a:bodyPr>
          <a:lstStyle/>
          <a:p>
            <a:pPr>
              <a:buNone/>
            </a:pPr>
            <a:r>
              <a:rPr lang="ru-RU" b="1" noProof="1"/>
              <a:t>Ключові Інваріанти</a:t>
            </a:r>
          </a:p>
          <a:p>
            <a:pPr>
              <a:buFont typeface="Arial" panose="020B0604020202020204" pitchFamily="34" charset="0"/>
              <a:buChar char="•"/>
            </a:pPr>
            <a:r>
              <a:rPr lang="ru-RU" noProof="1"/>
              <a:t>Ключі у кожному вузлі відсортовані.</a:t>
            </a:r>
          </a:p>
          <a:p>
            <a:pPr>
              <a:buFont typeface="Arial" panose="020B0604020202020204" pitchFamily="34" charset="0"/>
              <a:buChar char="•"/>
            </a:pPr>
            <a:r>
              <a:rPr lang="ru-RU" noProof="1"/>
              <a:t>Для </a:t>
            </a:r>
            <a:r>
              <a:rPr lang="ru-RU" noProof="1">
                <a:latin typeface="Courier New" panose="02070309020205020404" pitchFamily="49" charset="0"/>
              </a:rPr>
              <a:t>two/3</a:t>
            </a:r>
            <a:r>
              <a:rPr lang="ru-RU" noProof="1"/>
              <a:t>: ключі в </a:t>
            </a:r>
            <a:r>
              <a:rPr lang="ru-RU" noProof="1">
                <a:latin typeface="Courier New" panose="02070309020205020404" pitchFamily="49" charset="0"/>
              </a:rPr>
              <a:t>Left</a:t>
            </a:r>
            <a:r>
              <a:rPr lang="ru-RU" noProof="1"/>
              <a:t> менші за </a:t>
            </a:r>
            <a:r>
              <a:rPr lang="ru-RU" noProof="1">
                <a:latin typeface="Courier New" panose="02070309020205020404" pitchFamily="49" charset="0"/>
              </a:rPr>
              <a:t>K</a:t>
            </a:r>
            <a:r>
              <a:rPr lang="ru-RU" noProof="1"/>
              <a:t>, ключі в </a:t>
            </a:r>
            <a:r>
              <a:rPr lang="ru-RU" noProof="1">
                <a:latin typeface="Courier New" panose="02070309020205020404" pitchFamily="49" charset="0"/>
              </a:rPr>
              <a:t>Right</a:t>
            </a:r>
            <a:r>
              <a:rPr lang="ru-RU" noProof="1"/>
              <a:t> більші за </a:t>
            </a:r>
            <a:r>
              <a:rPr lang="ru-RU" noProof="1">
                <a:latin typeface="Courier New" panose="02070309020205020404" pitchFamily="49" charset="0"/>
              </a:rPr>
              <a:t>K</a:t>
            </a:r>
            <a:r>
              <a:rPr lang="ru-RU" noProof="1"/>
              <a:t>.</a:t>
            </a:r>
          </a:p>
          <a:p>
            <a:pPr>
              <a:buFont typeface="Arial" panose="020B0604020202020204" pitchFamily="34" charset="0"/>
              <a:buChar char="•"/>
            </a:pPr>
            <a:r>
              <a:rPr lang="ru-RU" noProof="1"/>
              <a:t>Для </a:t>
            </a:r>
            <a:r>
              <a:rPr lang="ru-RU" noProof="1">
                <a:latin typeface="Courier New" panose="02070309020205020404" pitchFamily="49" charset="0"/>
              </a:rPr>
              <a:t>three/5</a:t>
            </a:r>
            <a:r>
              <a:rPr lang="ru-RU" noProof="1"/>
              <a:t>: </a:t>
            </a:r>
            <a:r>
              <a:rPr lang="ru-RU" noProof="1">
                <a:latin typeface="Courier New" panose="02070309020205020404" pitchFamily="49" charset="0"/>
              </a:rPr>
              <a:t>Left</a:t>
            </a:r>
            <a:r>
              <a:rPr lang="ru-RU" noProof="1"/>
              <a:t> менше </a:t>
            </a:r>
            <a:r>
              <a:rPr lang="ru-RU" noProof="1">
                <a:latin typeface="Courier New" panose="02070309020205020404" pitchFamily="49" charset="0"/>
              </a:rPr>
              <a:t>K1</a:t>
            </a:r>
            <a:r>
              <a:rPr lang="ru-RU" noProof="1"/>
              <a:t>, </a:t>
            </a:r>
            <a:r>
              <a:rPr lang="ru-RU" noProof="1">
                <a:latin typeface="Courier New" panose="02070309020205020404" pitchFamily="49" charset="0"/>
              </a:rPr>
              <a:t>Middle</a:t>
            </a:r>
            <a:r>
              <a:rPr lang="ru-RU" noProof="1"/>
              <a:t> між </a:t>
            </a:r>
            <a:r>
              <a:rPr lang="ru-RU" noProof="1">
                <a:latin typeface="Courier New" panose="02070309020205020404" pitchFamily="49" charset="0"/>
              </a:rPr>
              <a:t>K1</a:t>
            </a:r>
            <a:r>
              <a:rPr lang="ru-RU" noProof="1"/>
              <a:t> і </a:t>
            </a:r>
            <a:r>
              <a:rPr lang="ru-RU" noProof="1">
                <a:latin typeface="Courier New" panose="02070309020205020404" pitchFamily="49" charset="0"/>
              </a:rPr>
              <a:t>K2</a:t>
            </a:r>
            <a:r>
              <a:rPr lang="ru-RU" noProof="1"/>
              <a:t>, </a:t>
            </a:r>
            <a:r>
              <a:rPr lang="ru-RU" noProof="1">
                <a:latin typeface="Courier New" panose="02070309020205020404" pitchFamily="49" charset="0"/>
              </a:rPr>
              <a:t>Right</a:t>
            </a:r>
            <a:r>
              <a:rPr lang="ru-RU" noProof="1"/>
              <a:t> більше </a:t>
            </a:r>
            <a:r>
              <a:rPr lang="ru-RU" noProof="1">
                <a:latin typeface="Courier New" panose="02070309020205020404" pitchFamily="49" charset="0"/>
              </a:rPr>
              <a:t>K2</a:t>
            </a:r>
            <a:r>
              <a:rPr lang="ru-RU" noProof="1"/>
              <a:t>.</a:t>
            </a:r>
          </a:p>
          <a:p>
            <a:pPr>
              <a:buFont typeface="Arial" panose="020B0604020202020204" pitchFamily="34" charset="0"/>
              <a:buChar char="•"/>
            </a:pPr>
            <a:r>
              <a:rPr lang="ru-RU" noProof="1"/>
              <a:t>Операції вставки підтримують баланс через механізм </a:t>
            </a:r>
            <a:r>
              <a:rPr lang="ru-RU" noProof="1">
                <a:latin typeface="Courier New" panose="02070309020205020404" pitchFamily="49" charset="0"/>
              </a:rPr>
              <a:t>split/3</a:t>
            </a:r>
            <a:r>
              <a:rPr lang="ru-RU" noProof="1"/>
              <a:t> (розщеплення вузлів).</a:t>
            </a:r>
          </a:p>
        </p:txBody>
      </p:sp>
      <p:pic>
        <p:nvPicPr>
          <p:cNvPr id="5" name="Записаний звук">
            <a:hlinkClick r:id="" action="ppaction://media"/>
            <a:extLst>
              <a:ext uri="{FF2B5EF4-FFF2-40B4-BE49-F238E27FC236}">
                <a16:creationId xmlns:a16="http://schemas.microsoft.com/office/drawing/2014/main" id="{69FD951D-E6BC-845A-6A9E-4CC2833A5D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8832" y="6082068"/>
            <a:ext cx="609600" cy="609600"/>
          </a:xfrm>
          <a:prstGeom prst="rect">
            <a:avLst/>
          </a:prstGeom>
        </p:spPr>
      </p:pic>
    </p:spTree>
    <p:extLst>
      <p:ext uri="{BB962C8B-B14F-4D97-AF65-F5344CB8AC3E}">
        <p14:creationId xmlns:p14="http://schemas.microsoft.com/office/powerpoint/2010/main" val="3604648685"/>
      </p:ext>
    </p:extLst>
  </p:cSld>
  <p:clrMapOvr>
    <a:masterClrMapping/>
  </p:clrMapOvr>
  <mc:AlternateContent xmlns:mc="http://schemas.openxmlformats.org/markup-compatibility/2006" xmlns:p14="http://schemas.microsoft.com/office/powerpoint/2010/main">
    <mc:Choice Requires="p14">
      <p:transition spd="slow" p14:dur="2000" advTm="19418"/>
    </mc:Choice>
    <mc:Fallback xmlns="">
      <p:transition spd="slow" advTm="1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1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C2821-F7B1-6FEE-EEE0-EEBF730740C9}"/>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AD833A-D748-4627-7747-AE28412AB407}"/>
              </a:ext>
            </a:extLst>
          </p:cNvPr>
          <p:cNvSpPr>
            <a:spLocks noGrp="1"/>
          </p:cNvSpPr>
          <p:nvPr>
            <p:ph type="title"/>
          </p:nvPr>
        </p:nvSpPr>
        <p:spPr/>
        <p:txBody>
          <a:bodyPr>
            <a:normAutofit fontScale="90000"/>
          </a:bodyPr>
          <a:lstStyle/>
          <a:p>
            <a:pPr algn="ctr"/>
            <a:r>
              <a:rPr lang="ru-RU" noProof="1"/>
              <a:t>Базові Операції: t23_empty, t23_member</a:t>
            </a:r>
          </a:p>
        </p:txBody>
      </p:sp>
      <p:sp>
        <p:nvSpPr>
          <p:cNvPr id="12" name="Объект 4">
            <a:extLst>
              <a:ext uri="{FF2B5EF4-FFF2-40B4-BE49-F238E27FC236}">
                <a16:creationId xmlns:a16="http://schemas.microsoft.com/office/drawing/2014/main" id="{DA58BEC6-8465-3E98-8593-ABCE1E6954D4}"/>
              </a:ext>
            </a:extLst>
          </p:cNvPr>
          <p:cNvSpPr txBox="1">
            <a:spLocks/>
          </p:cNvSpPr>
          <p:nvPr/>
        </p:nvSpPr>
        <p:spPr>
          <a:xfrm>
            <a:off x="6192520" y="2587752"/>
            <a:ext cx="5330952" cy="3593592"/>
          </a:xfrm>
          <a:prstGeom prst="rect">
            <a:avLst/>
          </a:prstGeom>
        </p:spPr>
        <p:txBody>
          <a:bodyPr vert="horz" lIns="91440" tIns="45720" rIns="91440" bIns="45720" rtlCol="0" anchor="t">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sz="1500" b="1" noProof="1">
              <a:latin typeface="Franklin Gothic Demi Cond"/>
            </a:endParaRPr>
          </a:p>
        </p:txBody>
      </p:sp>
      <p:pic>
        <p:nvPicPr>
          <p:cNvPr id="6" name="Рисунок 5" descr="Зображення, що містить текст, знімок екрана, Шрифт, ряд&#10;&#10;Вміст на основі ШІ може бути неправильним.">
            <a:extLst>
              <a:ext uri="{FF2B5EF4-FFF2-40B4-BE49-F238E27FC236}">
                <a16:creationId xmlns:a16="http://schemas.microsoft.com/office/drawing/2014/main" id="{735C822A-2BBF-C9FD-671D-5190F9E457A4}"/>
              </a:ext>
            </a:extLst>
          </p:cNvPr>
          <p:cNvPicPr>
            <a:picLocks noChangeAspect="1"/>
          </p:cNvPicPr>
          <p:nvPr/>
        </p:nvPicPr>
        <p:blipFill>
          <a:blip r:embed="rId5"/>
          <a:stretch>
            <a:fillRect/>
          </a:stretch>
        </p:blipFill>
        <p:spPr>
          <a:xfrm>
            <a:off x="333956" y="2303175"/>
            <a:ext cx="3855333" cy="2871926"/>
          </a:xfrm>
          <a:prstGeom prst="rect">
            <a:avLst/>
          </a:prstGeom>
        </p:spPr>
      </p:pic>
      <p:pic>
        <p:nvPicPr>
          <p:cNvPr id="9" name="Рисунок 8" descr="Зображення, що містить текст, Шрифт, знімок екрана, ряд&#10;&#10;Вміст на основі ШІ може бути неправильним.">
            <a:extLst>
              <a:ext uri="{FF2B5EF4-FFF2-40B4-BE49-F238E27FC236}">
                <a16:creationId xmlns:a16="http://schemas.microsoft.com/office/drawing/2014/main" id="{75CAB64E-672E-8FA8-68FB-821DB106B319}"/>
              </a:ext>
            </a:extLst>
          </p:cNvPr>
          <p:cNvPicPr>
            <a:picLocks noChangeAspect="1"/>
          </p:cNvPicPr>
          <p:nvPr/>
        </p:nvPicPr>
        <p:blipFill>
          <a:blip r:embed="rId6"/>
          <a:stretch>
            <a:fillRect/>
          </a:stretch>
        </p:blipFill>
        <p:spPr>
          <a:xfrm>
            <a:off x="6470481" y="2290624"/>
            <a:ext cx="5202800" cy="1833702"/>
          </a:xfrm>
          <a:prstGeom prst="rect">
            <a:avLst/>
          </a:prstGeom>
        </p:spPr>
      </p:pic>
      <p:sp>
        <p:nvSpPr>
          <p:cNvPr id="11" name="TextBox 10">
            <a:extLst>
              <a:ext uri="{FF2B5EF4-FFF2-40B4-BE49-F238E27FC236}">
                <a16:creationId xmlns:a16="http://schemas.microsoft.com/office/drawing/2014/main" id="{577881D8-3971-3ED4-7CFA-D3FAAB120A20}"/>
              </a:ext>
            </a:extLst>
          </p:cNvPr>
          <p:cNvSpPr txBox="1"/>
          <p:nvPr/>
        </p:nvSpPr>
        <p:spPr>
          <a:xfrm>
            <a:off x="6343650" y="4516219"/>
            <a:ext cx="6096000" cy="646331"/>
          </a:xfrm>
          <a:prstGeom prst="rect">
            <a:avLst/>
          </a:prstGeom>
          <a:noFill/>
        </p:spPr>
        <p:txBody>
          <a:bodyPr wrap="square">
            <a:spAutoFit/>
          </a:bodyPr>
          <a:lstStyle/>
          <a:p>
            <a:r>
              <a:rPr lang="ru-RU" noProof="1"/>
              <a:t>Цей предикат відповідає за створення порожнього 2-3 дерева або перевірку, чи є дерево порожнім.</a:t>
            </a:r>
          </a:p>
        </p:txBody>
      </p:sp>
      <p:cxnSp>
        <p:nvCxnSpPr>
          <p:cNvPr id="15" name="Пряма зі стрілкою 14">
            <a:extLst>
              <a:ext uri="{FF2B5EF4-FFF2-40B4-BE49-F238E27FC236}">
                <a16:creationId xmlns:a16="http://schemas.microsoft.com/office/drawing/2014/main" id="{D68C9C35-689A-E299-06ED-9171C241C68A}"/>
              </a:ext>
            </a:extLst>
          </p:cNvPr>
          <p:cNvCxnSpPr/>
          <p:nvPr/>
        </p:nvCxnSpPr>
        <p:spPr>
          <a:xfrm flipV="1">
            <a:off x="8953500" y="3990975"/>
            <a:ext cx="0" cy="393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4F692B-1497-0373-D96E-99F08D5F299A}"/>
              </a:ext>
            </a:extLst>
          </p:cNvPr>
          <p:cNvSpPr txBox="1"/>
          <p:nvPr/>
        </p:nvSpPr>
        <p:spPr>
          <a:xfrm>
            <a:off x="123826" y="5459678"/>
            <a:ext cx="5152516" cy="923330"/>
          </a:xfrm>
          <a:prstGeom prst="rect">
            <a:avLst/>
          </a:prstGeom>
          <a:noFill/>
        </p:spPr>
        <p:txBody>
          <a:bodyPr wrap="square">
            <a:spAutoFit/>
          </a:bodyPr>
          <a:lstStyle/>
          <a:p>
            <a:r>
              <a:rPr lang="ru-RU" noProof="1"/>
              <a:t>Цей предикат перевіряє належність ключа X дереву T. Він використовує особливості структури 2-3 дерева для ефективного пошуку.</a:t>
            </a:r>
          </a:p>
        </p:txBody>
      </p:sp>
      <p:cxnSp>
        <p:nvCxnSpPr>
          <p:cNvPr id="19" name="Пряма зі стрілкою 18">
            <a:extLst>
              <a:ext uri="{FF2B5EF4-FFF2-40B4-BE49-F238E27FC236}">
                <a16:creationId xmlns:a16="http://schemas.microsoft.com/office/drawing/2014/main" id="{57ABD57C-2781-17B7-0E29-EACDE2D01718}"/>
              </a:ext>
            </a:extLst>
          </p:cNvPr>
          <p:cNvCxnSpPr/>
          <p:nvPr/>
        </p:nvCxnSpPr>
        <p:spPr>
          <a:xfrm flipV="1">
            <a:off x="2143125" y="5066105"/>
            <a:ext cx="0" cy="3935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Записаний звук">
            <a:hlinkClick r:id="" action="ppaction://media"/>
            <a:extLst>
              <a:ext uri="{FF2B5EF4-FFF2-40B4-BE49-F238E27FC236}">
                <a16:creationId xmlns:a16="http://schemas.microsoft.com/office/drawing/2014/main" id="{741F6D8D-55D0-A732-A0D3-C5B921CF43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93577" y="5963637"/>
            <a:ext cx="609600" cy="609600"/>
          </a:xfrm>
          <a:prstGeom prst="rect">
            <a:avLst/>
          </a:prstGeom>
        </p:spPr>
      </p:pic>
    </p:spTree>
    <p:extLst>
      <p:ext uri="{BB962C8B-B14F-4D97-AF65-F5344CB8AC3E}">
        <p14:creationId xmlns:p14="http://schemas.microsoft.com/office/powerpoint/2010/main" val="3702583228"/>
      </p:ext>
    </p:extLst>
  </p:cSld>
  <p:clrMapOvr>
    <a:masterClrMapping/>
  </p:clrMapOvr>
  <mc:AlternateContent xmlns:mc="http://schemas.openxmlformats.org/markup-compatibility/2006" xmlns:p14="http://schemas.microsoft.com/office/powerpoint/2010/main">
    <mc:Choice Requires="p14">
      <p:transition spd="slow" p14:dur="2000" advTm="19418"/>
    </mc:Choice>
    <mc:Fallback xmlns="">
      <p:transition spd="slow" advTm="1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4610E-CF51-D09A-335F-E03E3F9DAAA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C30993-072F-1A09-5B0F-85A6450487A4}"/>
              </a:ext>
            </a:extLst>
          </p:cNvPr>
          <p:cNvSpPr>
            <a:spLocks noGrp="1"/>
          </p:cNvSpPr>
          <p:nvPr>
            <p:ph type="title"/>
          </p:nvPr>
        </p:nvSpPr>
        <p:spPr/>
        <p:txBody>
          <a:bodyPr>
            <a:normAutofit fontScale="90000"/>
          </a:bodyPr>
          <a:lstStyle/>
          <a:p>
            <a:pPr algn="ctr"/>
            <a:r>
              <a:rPr lang="ru-RU" noProof="1"/>
              <a:t>Вставка Елементів: t23_insert</a:t>
            </a:r>
          </a:p>
        </p:txBody>
      </p:sp>
      <p:sp>
        <p:nvSpPr>
          <p:cNvPr id="12" name="Объект 4">
            <a:extLst>
              <a:ext uri="{FF2B5EF4-FFF2-40B4-BE49-F238E27FC236}">
                <a16:creationId xmlns:a16="http://schemas.microsoft.com/office/drawing/2014/main" id="{B11DC014-72E3-223F-F4AF-232FBBFF367D}"/>
              </a:ext>
            </a:extLst>
          </p:cNvPr>
          <p:cNvSpPr txBox="1">
            <a:spLocks/>
          </p:cNvSpPr>
          <p:nvPr/>
        </p:nvSpPr>
        <p:spPr>
          <a:xfrm>
            <a:off x="6192520" y="2587752"/>
            <a:ext cx="5330952" cy="3593592"/>
          </a:xfrm>
          <a:prstGeom prst="rect">
            <a:avLst/>
          </a:prstGeom>
        </p:spPr>
        <p:txBody>
          <a:bodyPr vert="horz" lIns="91440" tIns="45720" rIns="91440" bIns="45720" rtlCol="0" anchor="t">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sz="1500" b="1" noProof="1">
              <a:latin typeface="Franklin Gothic Demi Cond"/>
            </a:endParaRPr>
          </a:p>
        </p:txBody>
      </p:sp>
      <p:sp>
        <p:nvSpPr>
          <p:cNvPr id="4" name="TextBox 3">
            <a:extLst>
              <a:ext uri="{FF2B5EF4-FFF2-40B4-BE49-F238E27FC236}">
                <a16:creationId xmlns:a16="http://schemas.microsoft.com/office/drawing/2014/main" id="{A8C816A6-DDC9-1454-A6BA-D76993326CB1}"/>
              </a:ext>
            </a:extLst>
          </p:cNvPr>
          <p:cNvSpPr txBox="1"/>
          <p:nvPr/>
        </p:nvSpPr>
        <p:spPr>
          <a:xfrm>
            <a:off x="-1" y="2304961"/>
            <a:ext cx="12544425" cy="646331"/>
          </a:xfrm>
          <a:prstGeom prst="rect">
            <a:avLst/>
          </a:prstGeom>
          <a:noFill/>
        </p:spPr>
        <p:txBody>
          <a:bodyPr wrap="square">
            <a:spAutoFit/>
          </a:bodyPr>
          <a:lstStyle/>
          <a:p>
            <a:pPr algn="ctr">
              <a:buNone/>
            </a:pPr>
            <a:r>
              <a:rPr lang="ru-RU" noProof="1"/>
              <a:t>Вставка елемента в 2-3 дерево — це ключова операція, яка підтримує його збалансованість. Процес включає рекурсивний пошук місця вставки та можливе "розщеплення" вузлів для підтримки інваріантів.</a:t>
            </a:r>
          </a:p>
        </p:txBody>
      </p:sp>
      <p:pic>
        <p:nvPicPr>
          <p:cNvPr id="7" name="Рисунок 6" descr="Зображення, що містить текст, Шрифт, знімок екрана, почерк&#10;&#10;Вміст на основі ШІ може бути неправильним.">
            <a:extLst>
              <a:ext uri="{FF2B5EF4-FFF2-40B4-BE49-F238E27FC236}">
                <a16:creationId xmlns:a16="http://schemas.microsoft.com/office/drawing/2014/main" id="{B7C7AF77-89B0-62B3-E731-3FACFFC960F8}"/>
              </a:ext>
            </a:extLst>
          </p:cNvPr>
          <p:cNvPicPr>
            <a:picLocks noChangeAspect="1"/>
          </p:cNvPicPr>
          <p:nvPr/>
        </p:nvPicPr>
        <p:blipFill>
          <a:blip r:embed="rId5"/>
          <a:stretch>
            <a:fillRect/>
          </a:stretch>
        </p:blipFill>
        <p:spPr>
          <a:xfrm>
            <a:off x="133483" y="3429000"/>
            <a:ext cx="5270177" cy="24193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12D8B0AA-47D4-6670-432E-AC5BC97EE962}"/>
              </a:ext>
            </a:extLst>
          </p:cNvPr>
          <p:cNvSpPr txBox="1"/>
          <p:nvPr/>
        </p:nvSpPr>
        <p:spPr>
          <a:xfrm>
            <a:off x="5798090" y="3689154"/>
            <a:ext cx="6119812" cy="1015663"/>
          </a:xfrm>
          <a:prstGeom prst="rect">
            <a:avLst/>
          </a:prstGeom>
          <a:noFill/>
        </p:spPr>
        <p:txBody>
          <a:bodyPr wrap="square">
            <a:spAutoFit/>
          </a:bodyPr>
          <a:lstStyle/>
          <a:p>
            <a:pPr marL="285750" indent="-285750">
              <a:buFont typeface="Arial" panose="020B0604020202020204" pitchFamily="34" charset="0"/>
              <a:buChar char="•"/>
            </a:pPr>
            <a:r>
              <a:rPr lang="ru-RU" sz="2000" noProof="1"/>
              <a:t>Основний Предикат: t23_insert(++T, ++X, --T2)</a:t>
            </a:r>
          </a:p>
          <a:p>
            <a:pPr marL="285750" indent="-285750">
              <a:buFont typeface="Arial" panose="020B0604020202020204" pitchFamily="34" charset="0"/>
              <a:buChar char="•"/>
            </a:pPr>
            <a:r>
              <a:rPr lang="ru-RU" sz="2000" noProof="1"/>
              <a:t>Внутрішній Предикат: ins(++Tree, ++X, --Result)</a:t>
            </a:r>
          </a:p>
          <a:p>
            <a:pPr marL="285750" indent="-285750">
              <a:buFont typeface="Arial" panose="020B0604020202020204" pitchFamily="34" charset="0"/>
              <a:buChar char="•"/>
            </a:pPr>
            <a:r>
              <a:rPr lang="ru-RU" sz="2000" noProof="1"/>
              <a:t>Обробка Розщеплення</a:t>
            </a:r>
          </a:p>
        </p:txBody>
      </p:sp>
      <p:pic>
        <p:nvPicPr>
          <p:cNvPr id="3" name="Записаний звук">
            <a:hlinkClick r:id="" action="ppaction://media"/>
            <a:extLst>
              <a:ext uri="{FF2B5EF4-FFF2-40B4-BE49-F238E27FC236}">
                <a16:creationId xmlns:a16="http://schemas.microsoft.com/office/drawing/2014/main" id="{66D4B234-9471-A420-8523-3AC5938C64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8302" y="6076200"/>
            <a:ext cx="609600" cy="609600"/>
          </a:xfrm>
          <a:prstGeom prst="rect">
            <a:avLst/>
          </a:prstGeom>
        </p:spPr>
      </p:pic>
    </p:spTree>
    <p:extLst>
      <p:ext uri="{BB962C8B-B14F-4D97-AF65-F5344CB8AC3E}">
        <p14:creationId xmlns:p14="http://schemas.microsoft.com/office/powerpoint/2010/main" val="3594308313"/>
      </p:ext>
    </p:extLst>
  </p:cSld>
  <p:clrMapOvr>
    <a:masterClrMapping/>
  </p:clrMapOvr>
  <mc:AlternateContent xmlns:mc="http://schemas.openxmlformats.org/markup-compatibility/2006" xmlns:p14="http://schemas.microsoft.com/office/powerpoint/2010/main">
    <mc:Choice Requires="p14">
      <p:transition spd="slow" p14:dur="2000" advTm="19418"/>
    </mc:Choice>
    <mc:Fallback xmlns="">
      <p:transition spd="slow" advTm="1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1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Мультимедиа в Интернете 5" title="Порівняння мов Prolog, Haskell та Java на прикладі роботи з бінарними деревами пошуку">
            <a:hlinkClick r:id="" action="ppaction://noaction"/>
            <a:extLst>
              <a:ext uri="{FF2B5EF4-FFF2-40B4-BE49-F238E27FC236}">
                <a16:creationId xmlns:a16="http://schemas.microsoft.com/office/drawing/2014/main" id="{AE3DDB2B-4087-0817-44B1-A98F76DA4714}"/>
              </a:ext>
            </a:extLst>
          </p:cNvPr>
          <p:cNvPicPr>
            <a:picLocks noGrp="1" noRot="1" noChangeAspect="1"/>
          </p:cNvPicPr>
          <p:nvPr>
            <p:ph type="pic" idx="1"/>
            <a:videoFile r:link="rId1"/>
          </p:nvPr>
        </p:nvPicPr>
        <p:blipFill>
          <a:blip r:embed="rId6"/>
          <a:srcRect t="3430" b="3430"/>
          <a:stretch>
            <a:fillRect/>
          </a:stretch>
        </p:blipFill>
        <p:spPr>
          <a:xfrm>
            <a:off x="439615" y="2587869"/>
            <a:ext cx="6572250" cy="3713163"/>
          </a:xfrm>
          <a:prstGeom prst="rect">
            <a:avLst/>
          </a:prstGeom>
          <a:solidFill>
            <a:prstClr val="white">
              <a:lumMod val="85000"/>
            </a:prstClr>
          </a:solidFill>
          <a:ln>
            <a:noFill/>
          </a:ln>
        </p:spPr>
      </p:pic>
      <p:sp>
        <p:nvSpPr>
          <p:cNvPr id="4" name="Текст 3">
            <a:extLst>
              <a:ext uri="{FF2B5EF4-FFF2-40B4-BE49-F238E27FC236}">
                <a16:creationId xmlns:a16="http://schemas.microsoft.com/office/drawing/2014/main" id="{13B8A7C4-6745-B476-49FC-46C7CB637D74}"/>
              </a:ext>
            </a:extLst>
          </p:cNvPr>
          <p:cNvSpPr>
            <a:spLocks noGrp="1"/>
          </p:cNvSpPr>
          <p:nvPr>
            <p:ph type="body" sz="half" idx="2"/>
          </p:nvPr>
        </p:nvSpPr>
        <p:spPr/>
        <p:txBody>
          <a:bodyPr vert="horz" lIns="91440" tIns="45720" rIns="91440" bIns="45720" rtlCol="0" anchor="ctr">
            <a:noAutofit/>
          </a:bodyPr>
          <a:lstStyle/>
          <a:p>
            <a:pPr marL="285750" indent="-285750">
              <a:buFont typeface="Arial"/>
              <a:buChar char="•"/>
            </a:pPr>
            <a:r>
              <a:rPr lang="ru-RU" sz="1500" noProof="1"/>
              <a:t>Демонстрація лише базових операцій, без розгляду BST як бази для повноцінної </a:t>
            </a:r>
            <a:r>
              <a:rPr lang="ru-RU" sz="1500" i="1" noProof="1">
                <a:solidFill>
                  <a:srgbClr val="00613C"/>
                </a:solidFill>
              </a:rPr>
              <a:t>алгебри множин</a:t>
            </a:r>
            <a:r>
              <a:rPr lang="ru-RU" sz="1500" i="1" noProof="1"/>
              <a:t>.</a:t>
            </a:r>
            <a:endParaRPr lang="ru-RU" noProof="1"/>
          </a:p>
          <a:p>
            <a:pPr marL="285750" indent="-285750">
              <a:buFont typeface="Arial"/>
              <a:buChar char="•"/>
            </a:pPr>
            <a:r>
              <a:rPr lang="ru-RU" sz="1500" noProof="1"/>
              <a:t>Питання </a:t>
            </a:r>
            <a:r>
              <a:rPr lang="ru-RU" sz="1500" i="1" noProof="1">
                <a:solidFill>
                  <a:srgbClr val="00613C"/>
                </a:solidFill>
              </a:rPr>
              <a:t>підтримки інваріантів</a:t>
            </a:r>
            <a:r>
              <a:rPr lang="ru-RU" sz="1500" noProof="1"/>
              <a:t> дерева (упорядкованості) залишалося на рівні алгоритмічної довіри без використання засобів декларативної перевірки.</a:t>
            </a:r>
          </a:p>
          <a:p>
            <a:pPr marL="285750" indent="-285750">
              <a:buFont typeface="Arial"/>
              <a:buChar char="•"/>
            </a:pPr>
            <a:r>
              <a:rPr lang="ru-RU" sz="1500" noProof="1"/>
              <a:t>Не розглядалися </a:t>
            </a:r>
            <a:r>
              <a:rPr lang="ru-RU" sz="1500" i="1" noProof="1">
                <a:solidFill>
                  <a:srgbClr val="00613C"/>
                </a:solidFill>
              </a:rPr>
              <a:t>альтернативні стратегії</a:t>
            </a:r>
            <a:r>
              <a:rPr lang="ru-RU" sz="1500" noProof="1"/>
              <a:t> обробки.</a:t>
            </a:r>
          </a:p>
          <a:p>
            <a:endParaRPr lang="ru-RU" noProof="1"/>
          </a:p>
        </p:txBody>
      </p:sp>
      <p:sp>
        <p:nvSpPr>
          <p:cNvPr id="2" name="Заголовок 1">
            <a:extLst>
              <a:ext uri="{FF2B5EF4-FFF2-40B4-BE49-F238E27FC236}">
                <a16:creationId xmlns:a16="http://schemas.microsoft.com/office/drawing/2014/main" id="{593D7631-078A-6EC5-2D40-46F6F9BCA00E}"/>
              </a:ext>
            </a:extLst>
          </p:cNvPr>
          <p:cNvSpPr>
            <a:spLocks noGrp="1"/>
          </p:cNvSpPr>
          <p:nvPr>
            <p:ph type="title"/>
          </p:nvPr>
        </p:nvSpPr>
        <p:spPr/>
        <p:txBody>
          <a:bodyPr/>
          <a:lstStyle/>
          <a:p>
            <a:pPr algn="ctr"/>
            <a:r>
              <a:rPr lang="ru-RU" noProof="1"/>
              <a:t>Аналіз існуючих рішень</a:t>
            </a:r>
          </a:p>
        </p:txBody>
      </p:sp>
      <p:pic>
        <p:nvPicPr>
          <p:cNvPr id="33" name="Audio 32">
            <a:hlinkClick r:id="" action="ppaction://media"/>
            <a:extLst>
              <a:ext uri="{FF2B5EF4-FFF2-40B4-BE49-F238E27FC236}">
                <a16:creationId xmlns:a16="http://schemas.microsoft.com/office/drawing/2014/main" id="{ED2A1187-C460-A9AA-34E3-093A85D992D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4318229"/>
      </p:ext>
    </p:extLst>
  </p:cSld>
  <p:clrMapOvr>
    <a:masterClrMapping/>
  </p:clrMapOvr>
  <mc:AlternateContent xmlns:mc="http://schemas.openxmlformats.org/markup-compatibility/2006" xmlns:p14="http://schemas.microsoft.com/office/powerpoint/2010/main">
    <mc:Choice Requires="p14">
      <p:transition spd="slow" p14:dur="2000" advTm="52097"/>
    </mc:Choice>
    <mc:Fallback xmlns="">
      <p:transition spd="slow" advTm="52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71AC5-0865-BB46-845D-EE625335FCA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0D63BD-8696-D996-81F9-991A2096926A}"/>
              </a:ext>
            </a:extLst>
          </p:cNvPr>
          <p:cNvSpPr>
            <a:spLocks noGrp="1"/>
          </p:cNvSpPr>
          <p:nvPr>
            <p:ph type="title"/>
          </p:nvPr>
        </p:nvSpPr>
        <p:spPr/>
        <p:txBody>
          <a:bodyPr>
            <a:normAutofit fontScale="90000"/>
          </a:bodyPr>
          <a:lstStyle/>
          <a:p>
            <a:pPr algn="ctr"/>
            <a:r>
              <a:rPr lang="ru-RU" noProof="1"/>
              <a:t>Побудова та Конвертація: t23_from_list, t23_to_list</a:t>
            </a:r>
          </a:p>
        </p:txBody>
      </p:sp>
      <p:sp>
        <p:nvSpPr>
          <p:cNvPr id="12" name="Объект 4">
            <a:extLst>
              <a:ext uri="{FF2B5EF4-FFF2-40B4-BE49-F238E27FC236}">
                <a16:creationId xmlns:a16="http://schemas.microsoft.com/office/drawing/2014/main" id="{176EEB82-5F0C-09AB-EC28-ABB17265F561}"/>
              </a:ext>
            </a:extLst>
          </p:cNvPr>
          <p:cNvSpPr txBox="1">
            <a:spLocks/>
          </p:cNvSpPr>
          <p:nvPr/>
        </p:nvSpPr>
        <p:spPr>
          <a:xfrm>
            <a:off x="6192520" y="2587752"/>
            <a:ext cx="5330952" cy="3593592"/>
          </a:xfrm>
          <a:prstGeom prst="rect">
            <a:avLst/>
          </a:prstGeom>
        </p:spPr>
        <p:txBody>
          <a:bodyPr vert="horz" lIns="91440" tIns="45720" rIns="91440" bIns="45720" rtlCol="0" anchor="t">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sz="1500" b="1" noProof="1">
              <a:latin typeface="Franklin Gothic Demi Cond"/>
            </a:endParaRPr>
          </a:p>
        </p:txBody>
      </p:sp>
      <p:sp>
        <p:nvSpPr>
          <p:cNvPr id="4" name="TextBox 3">
            <a:extLst>
              <a:ext uri="{FF2B5EF4-FFF2-40B4-BE49-F238E27FC236}">
                <a16:creationId xmlns:a16="http://schemas.microsoft.com/office/drawing/2014/main" id="{5CC15675-D507-F4D3-2874-8EED78B6C074}"/>
              </a:ext>
            </a:extLst>
          </p:cNvPr>
          <p:cNvSpPr txBox="1"/>
          <p:nvPr/>
        </p:nvSpPr>
        <p:spPr>
          <a:xfrm>
            <a:off x="-1" y="2304961"/>
            <a:ext cx="12544425" cy="646331"/>
          </a:xfrm>
          <a:prstGeom prst="rect">
            <a:avLst/>
          </a:prstGeom>
          <a:noFill/>
        </p:spPr>
        <p:txBody>
          <a:bodyPr wrap="square">
            <a:spAutoFit/>
          </a:bodyPr>
          <a:lstStyle/>
          <a:p>
            <a:pPr algn="ctr">
              <a:buNone/>
            </a:pPr>
            <a:r>
              <a:rPr lang="ru-RU" noProof="1"/>
              <a:t>Ці предикати надають зручні методи для ініціалізації дерева зі списку та для отримання відсортованого списку ключів з дерева, що є корисним для тестування та відображення.</a:t>
            </a:r>
          </a:p>
        </p:txBody>
      </p:sp>
      <p:pic>
        <p:nvPicPr>
          <p:cNvPr id="8" name="Рисунок 7" descr="Зображення, що містить текст, Шрифт, білий&#10;&#10;Вміст на основі ШІ може бути неправильним.">
            <a:extLst>
              <a:ext uri="{FF2B5EF4-FFF2-40B4-BE49-F238E27FC236}">
                <a16:creationId xmlns:a16="http://schemas.microsoft.com/office/drawing/2014/main" id="{4E57F38A-6865-4D56-2401-AEE2CFDD1D96}"/>
              </a:ext>
            </a:extLst>
          </p:cNvPr>
          <p:cNvPicPr>
            <a:picLocks noChangeAspect="1"/>
          </p:cNvPicPr>
          <p:nvPr/>
        </p:nvPicPr>
        <p:blipFill>
          <a:blip r:embed="rId5"/>
          <a:stretch>
            <a:fillRect/>
          </a:stretch>
        </p:blipFill>
        <p:spPr>
          <a:xfrm>
            <a:off x="274098" y="3052710"/>
            <a:ext cx="4382112" cy="7525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Рисунок 10" descr="Зображення, що містить текст, знімок екрана, Шрифт&#10;&#10;Вміст на основі ШІ може бути неправильним.">
            <a:extLst>
              <a:ext uri="{FF2B5EF4-FFF2-40B4-BE49-F238E27FC236}">
                <a16:creationId xmlns:a16="http://schemas.microsoft.com/office/drawing/2014/main" id="{B36C370D-99F3-7D52-2C37-31AD13F1E0EC}"/>
              </a:ext>
            </a:extLst>
          </p:cNvPr>
          <p:cNvPicPr>
            <a:picLocks noChangeAspect="1"/>
          </p:cNvPicPr>
          <p:nvPr/>
        </p:nvPicPr>
        <p:blipFill>
          <a:blip r:embed="rId6"/>
          <a:stretch>
            <a:fillRect/>
          </a:stretch>
        </p:blipFill>
        <p:spPr>
          <a:xfrm>
            <a:off x="290237" y="4035349"/>
            <a:ext cx="4486901" cy="26959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AA6D0DDA-2F48-2030-433D-11710BECB266}"/>
              </a:ext>
            </a:extLst>
          </p:cNvPr>
          <p:cNvSpPr txBox="1"/>
          <p:nvPr/>
        </p:nvSpPr>
        <p:spPr>
          <a:xfrm>
            <a:off x="6192520" y="3052710"/>
            <a:ext cx="6272212" cy="646331"/>
          </a:xfrm>
          <a:prstGeom prst="rect">
            <a:avLst/>
          </a:prstGeom>
          <a:noFill/>
        </p:spPr>
        <p:txBody>
          <a:bodyPr wrap="square">
            <a:spAutoFit/>
          </a:bodyPr>
          <a:lstStyle/>
          <a:p>
            <a:r>
              <a:rPr lang="ru-RU" noProof="1"/>
              <a:t>t23_from_list(++Xs, --T)</a:t>
            </a:r>
          </a:p>
          <a:p>
            <a:r>
              <a:rPr lang="ru-RU" noProof="1"/>
              <a:t>Будує 2-3 дерево T з елементів списку Xs.</a:t>
            </a:r>
          </a:p>
        </p:txBody>
      </p:sp>
      <p:cxnSp>
        <p:nvCxnSpPr>
          <p:cNvPr id="15" name="Пряма зі стрілкою 14">
            <a:extLst>
              <a:ext uri="{FF2B5EF4-FFF2-40B4-BE49-F238E27FC236}">
                <a16:creationId xmlns:a16="http://schemas.microsoft.com/office/drawing/2014/main" id="{1C76209A-86BE-7998-6B90-44F19DAF94B3}"/>
              </a:ext>
            </a:extLst>
          </p:cNvPr>
          <p:cNvCxnSpPr>
            <a:cxnSpLocks/>
          </p:cNvCxnSpPr>
          <p:nvPr/>
        </p:nvCxnSpPr>
        <p:spPr>
          <a:xfrm flipH="1">
            <a:off x="5267325" y="3347300"/>
            <a:ext cx="733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19DF5A9-B678-BB29-822A-7ACD309C8E45}"/>
              </a:ext>
            </a:extLst>
          </p:cNvPr>
          <p:cNvSpPr txBox="1"/>
          <p:nvPr/>
        </p:nvSpPr>
        <p:spPr>
          <a:xfrm>
            <a:off x="6192520" y="5258014"/>
            <a:ext cx="6272212" cy="923330"/>
          </a:xfrm>
          <a:prstGeom prst="rect">
            <a:avLst/>
          </a:prstGeom>
          <a:noFill/>
        </p:spPr>
        <p:txBody>
          <a:bodyPr wrap="square">
            <a:spAutoFit/>
          </a:bodyPr>
          <a:lstStyle/>
          <a:p>
            <a:r>
              <a:rPr lang="ru-RU" noProof="1"/>
              <a:t>t23_to_list(++T, --List)</a:t>
            </a:r>
          </a:p>
          <a:p>
            <a:r>
              <a:rPr lang="ru-RU" noProof="1"/>
              <a:t>Отримує відсортований список ключів List з 2-3 дерева T (inorder обхід).</a:t>
            </a:r>
          </a:p>
        </p:txBody>
      </p:sp>
      <p:cxnSp>
        <p:nvCxnSpPr>
          <p:cNvPr id="19" name="Пряма зі стрілкою 18">
            <a:extLst>
              <a:ext uri="{FF2B5EF4-FFF2-40B4-BE49-F238E27FC236}">
                <a16:creationId xmlns:a16="http://schemas.microsoft.com/office/drawing/2014/main" id="{B7FD27D0-218D-EBEE-0360-D03598323B1E}"/>
              </a:ext>
            </a:extLst>
          </p:cNvPr>
          <p:cNvCxnSpPr>
            <a:cxnSpLocks/>
          </p:cNvCxnSpPr>
          <p:nvPr/>
        </p:nvCxnSpPr>
        <p:spPr>
          <a:xfrm flipH="1">
            <a:off x="5361051" y="5719679"/>
            <a:ext cx="733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Записаний звук">
            <a:hlinkClick r:id="" action="ppaction://media"/>
            <a:extLst>
              <a:ext uri="{FF2B5EF4-FFF2-40B4-BE49-F238E27FC236}">
                <a16:creationId xmlns:a16="http://schemas.microsoft.com/office/drawing/2014/main" id="{7287196D-DA20-E38E-BBE0-DA558C984E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92163" y="6159335"/>
            <a:ext cx="609600" cy="609600"/>
          </a:xfrm>
          <a:prstGeom prst="rect">
            <a:avLst/>
          </a:prstGeom>
        </p:spPr>
      </p:pic>
    </p:spTree>
    <p:extLst>
      <p:ext uri="{BB962C8B-B14F-4D97-AF65-F5344CB8AC3E}">
        <p14:creationId xmlns:p14="http://schemas.microsoft.com/office/powerpoint/2010/main" val="1812276368"/>
      </p:ext>
    </p:extLst>
  </p:cSld>
  <p:clrMapOvr>
    <a:masterClrMapping/>
  </p:clrMapOvr>
  <mc:AlternateContent xmlns:mc="http://schemas.openxmlformats.org/markup-compatibility/2006" xmlns:p14="http://schemas.microsoft.com/office/powerpoint/2010/main">
    <mc:Choice Requires="p14">
      <p:transition spd="slow" p14:dur="2000" advTm="19418"/>
    </mc:Choice>
    <mc:Fallback xmlns="">
      <p:transition spd="slow" advTm="1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482E5-2E77-1349-5249-69D151F7B6F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AF05E4-F69C-D332-A425-72544E771D14}"/>
              </a:ext>
            </a:extLst>
          </p:cNvPr>
          <p:cNvSpPr>
            <a:spLocks noGrp="1"/>
          </p:cNvSpPr>
          <p:nvPr>
            <p:ph type="title"/>
          </p:nvPr>
        </p:nvSpPr>
        <p:spPr/>
        <p:txBody>
          <a:bodyPr>
            <a:normAutofit fontScale="90000"/>
          </a:bodyPr>
          <a:lstStyle/>
          <a:p>
            <a:pPr algn="ctr"/>
            <a:r>
              <a:rPr lang="ru-RU" noProof="1"/>
              <a:t>Базова структура m-n дерева</a:t>
            </a:r>
          </a:p>
        </p:txBody>
      </p:sp>
      <p:sp>
        <p:nvSpPr>
          <p:cNvPr id="12" name="Объект 4">
            <a:extLst>
              <a:ext uri="{FF2B5EF4-FFF2-40B4-BE49-F238E27FC236}">
                <a16:creationId xmlns:a16="http://schemas.microsoft.com/office/drawing/2014/main" id="{3CC63A21-1374-DF8D-6DDE-C64725DCECF1}"/>
              </a:ext>
            </a:extLst>
          </p:cNvPr>
          <p:cNvSpPr txBox="1">
            <a:spLocks/>
          </p:cNvSpPr>
          <p:nvPr/>
        </p:nvSpPr>
        <p:spPr>
          <a:xfrm>
            <a:off x="6192520" y="2587752"/>
            <a:ext cx="5330952" cy="3593592"/>
          </a:xfrm>
          <a:prstGeom prst="rect">
            <a:avLst/>
          </a:prstGeom>
        </p:spPr>
        <p:txBody>
          <a:bodyPr vert="horz" lIns="91440" tIns="45720" rIns="91440" bIns="45720" rtlCol="0" anchor="t">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sz="1500" b="1" noProof="1">
              <a:latin typeface="Franklin Gothic Demi Cond"/>
            </a:endParaRPr>
          </a:p>
        </p:txBody>
      </p:sp>
      <p:sp>
        <p:nvSpPr>
          <p:cNvPr id="7" name="TextBox 6">
            <a:extLst>
              <a:ext uri="{FF2B5EF4-FFF2-40B4-BE49-F238E27FC236}">
                <a16:creationId xmlns:a16="http://schemas.microsoft.com/office/drawing/2014/main" id="{9156514B-9595-66BF-BED0-82D18F7D0E75}"/>
              </a:ext>
            </a:extLst>
          </p:cNvPr>
          <p:cNvSpPr txBox="1"/>
          <p:nvPr/>
        </p:nvSpPr>
        <p:spPr>
          <a:xfrm>
            <a:off x="0" y="2272010"/>
            <a:ext cx="12192000" cy="646331"/>
          </a:xfrm>
          <a:prstGeom prst="rect">
            <a:avLst/>
          </a:prstGeom>
          <a:noFill/>
        </p:spPr>
        <p:txBody>
          <a:bodyPr wrap="square">
            <a:spAutoFit/>
          </a:bodyPr>
          <a:lstStyle/>
          <a:p>
            <a:pPr algn="ctr"/>
            <a:r>
              <a:rPr lang="ru-RU" noProof="1"/>
              <a:t>(m,n)-дерево — це узагальнення багатошляхового дерева пошуку, де кожен вузол (окрім кореня) містить від M-1 до N-1 ключів та має від M до N дочірніх вузлів.</a:t>
            </a:r>
          </a:p>
        </p:txBody>
      </p:sp>
      <p:pic>
        <p:nvPicPr>
          <p:cNvPr id="10" name="Рисунок 9" descr="Зображення, що містить Шрифт, текст, білий, типографія&#10;&#10;Вміст на основі ШІ може бути неправильним.">
            <a:extLst>
              <a:ext uri="{FF2B5EF4-FFF2-40B4-BE49-F238E27FC236}">
                <a16:creationId xmlns:a16="http://schemas.microsoft.com/office/drawing/2014/main" id="{B3569376-23AA-E3EA-DA03-509211A3E66A}"/>
              </a:ext>
            </a:extLst>
          </p:cNvPr>
          <p:cNvPicPr>
            <a:picLocks noChangeAspect="1"/>
          </p:cNvPicPr>
          <p:nvPr/>
        </p:nvPicPr>
        <p:blipFill>
          <a:blip r:embed="rId5"/>
          <a:stretch>
            <a:fillRect/>
          </a:stretch>
        </p:blipFill>
        <p:spPr>
          <a:xfrm>
            <a:off x="247904" y="3273018"/>
            <a:ext cx="5049323" cy="167645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5ED0CE7D-AC11-3744-889F-776182E63121}"/>
              </a:ext>
            </a:extLst>
          </p:cNvPr>
          <p:cNvSpPr txBox="1"/>
          <p:nvPr/>
        </p:nvSpPr>
        <p:spPr>
          <a:xfrm>
            <a:off x="5771896" y="3234083"/>
            <a:ext cx="6172200" cy="1754326"/>
          </a:xfrm>
          <a:prstGeom prst="rect">
            <a:avLst/>
          </a:prstGeom>
          <a:noFill/>
        </p:spPr>
        <p:txBody>
          <a:bodyPr wrap="square">
            <a:spAutoFit/>
          </a:bodyPr>
          <a:lstStyle/>
          <a:p>
            <a:r>
              <a:rPr lang="ru-RU" noProof="1"/>
              <a:t>Наше (m,n)-дерево представлено двома основними типами вузлів: empty для порожнього дерева та leaf(Keys) для листків, що містять відсортовані унікальні ключі. Внутрішні вузли представлені як node(Keys, Children), де Keys — це відсортований список ключів, а Children — список дочірніх вузлів.</a:t>
            </a:r>
          </a:p>
        </p:txBody>
      </p:sp>
      <p:pic>
        <p:nvPicPr>
          <p:cNvPr id="3" name="Записаний звук">
            <a:hlinkClick r:id="" action="ppaction://media"/>
            <a:extLst>
              <a:ext uri="{FF2B5EF4-FFF2-40B4-BE49-F238E27FC236}">
                <a16:creationId xmlns:a16="http://schemas.microsoft.com/office/drawing/2014/main" id="{EAEFEC12-A485-35DB-6BD0-6571C222B9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18672" y="6097800"/>
            <a:ext cx="609600" cy="609600"/>
          </a:xfrm>
          <a:prstGeom prst="rect">
            <a:avLst/>
          </a:prstGeom>
        </p:spPr>
      </p:pic>
    </p:spTree>
    <p:extLst>
      <p:ext uri="{BB962C8B-B14F-4D97-AF65-F5344CB8AC3E}">
        <p14:creationId xmlns:p14="http://schemas.microsoft.com/office/powerpoint/2010/main" val="4024042935"/>
      </p:ext>
    </p:extLst>
  </p:cSld>
  <p:clrMapOvr>
    <a:masterClrMapping/>
  </p:clrMapOvr>
  <mc:AlternateContent xmlns:mc="http://schemas.openxmlformats.org/markup-compatibility/2006" xmlns:p14="http://schemas.microsoft.com/office/powerpoint/2010/main">
    <mc:Choice Requires="p14">
      <p:transition spd="slow" p14:dur="2000" advTm="19418"/>
    </mc:Choice>
    <mc:Fallback xmlns="">
      <p:transition spd="slow" advTm="1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5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D5179-C4B5-2B78-8CD8-B1FB055E376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15A86E-8F20-7D11-F0E4-9B7AB072BB0D}"/>
              </a:ext>
            </a:extLst>
          </p:cNvPr>
          <p:cNvSpPr>
            <a:spLocks noGrp="1"/>
          </p:cNvSpPr>
          <p:nvPr>
            <p:ph type="title"/>
          </p:nvPr>
        </p:nvSpPr>
        <p:spPr/>
        <p:txBody>
          <a:bodyPr>
            <a:normAutofit/>
          </a:bodyPr>
          <a:lstStyle/>
          <a:p>
            <a:pPr algn="ctr"/>
            <a:r>
              <a:rPr lang="ru-RU" noProof="1"/>
              <a:t>Інваріанти та обмеження</a:t>
            </a:r>
          </a:p>
        </p:txBody>
      </p:sp>
      <p:sp>
        <p:nvSpPr>
          <p:cNvPr id="12" name="Объект 4">
            <a:extLst>
              <a:ext uri="{FF2B5EF4-FFF2-40B4-BE49-F238E27FC236}">
                <a16:creationId xmlns:a16="http://schemas.microsoft.com/office/drawing/2014/main" id="{ACDE3B98-8A1C-E8CC-5A45-1265323681B7}"/>
              </a:ext>
            </a:extLst>
          </p:cNvPr>
          <p:cNvSpPr txBox="1">
            <a:spLocks/>
          </p:cNvSpPr>
          <p:nvPr/>
        </p:nvSpPr>
        <p:spPr>
          <a:xfrm>
            <a:off x="6192520" y="2587752"/>
            <a:ext cx="5330952" cy="3593592"/>
          </a:xfrm>
          <a:prstGeom prst="rect">
            <a:avLst/>
          </a:prstGeom>
        </p:spPr>
        <p:txBody>
          <a:bodyPr vert="horz" lIns="91440" tIns="45720" rIns="91440" bIns="45720" rtlCol="0" anchor="t">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sz="1500" b="1" noProof="1">
              <a:latin typeface="Franklin Gothic Demi Cond"/>
            </a:endParaRPr>
          </a:p>
        </p:txBody>
      </p:sp>
      <p:sp>
        <p:nvSpPr>
          <p:cNvPr id="5" name="TextBox 4">
            <a:extLst>
              <a:ext uri="{FF2B5EF4-FFF2-40B4-BE49-F238E27FC236}">
                <a16:creationId xmlns:a16="http://schemas.microsoft.com/office/drawing/2014/main" id="{C177EF27-776C-A38B-45F9-66FB47771DB2}"/>
              </a:ext>
            </a:extLst>
          </p:cNvPr>
          <p:cNvSpPr txBox="1"/>
          <p:nvPr/>
        </p:nvSpPr>
        <p:spPr>
          <a:xfrm>
            <a:off x="9425846" y="2198684"/>
            <a:ext cx="2704293" cy="3139321"/>
          </a:xfrm>
          <a:prstGeom prst="rect">
            <a:avLst/>
          </a:prstGeom>
          <a:noFill/>
        </p:spPr>
        <p:txBody>
          <a:bodyPr wrap="square">
            <a:spAutoFit/>
          </a:bodyPr>
          <a:lstStyle/>
          <a:p>
            <a:pPr algn="ctr">
              <a:buNone/>
            </a:pPr>
            <a:endParaRPr lang="ru-RU" noProof="1"/>
          </a:p>
          <a:p>
            <a:pPr algn="ctr">
              <a:buNone/>
            </a:pPr>
            <a:r>
              <a:rPr lang="ru-RU" b="1" noProof="1"/>
              <a:t>Умова розщеплення</a:t>
            </a:r>
          </a:p>
          <a:p>
            <a:pPr algn="ctr">
              <a:buNone/>
            </a:pPr>
            <a:r>
              <a:rPr lang="ru-RU" noProof="1"/>
              <a:t>Для коректного розщеплення вузла повинна виконуватися умова: </a:t>
            </a:r>
            <a:r>
              <a:rPr lang="ru-RU" noProof="1">
                <a:latin typeface="Courier New" panose="02070309020205020404" pitchFamily="49" charset="0"/>
              </a:rPr>
              <a:t>N &gt;= 2*M - 1</a:t>
            </a:r>
            <a:r>
              <a:rPr lang="ru-RU" noProof="1"/>
              <a:t>. Це гарантує, що після розщеплення обидві нові частини матимуть щонайменше </a:t>
            </a:r>
            <a:r>
              <a:rPr lang="ru-RU" noProof="1">
                <a:latin typeface="Courier New" panose="02070309020205020404" pitchFamily="49" charset="0"/>
              </a:rPr>
              <a:t>M-1</a:t>
            </a:r>
            <a:r>
              <a:rPr lang="ru-RU" noProof="1"/>
              <a:t> ключів.</a:t>
            </a:r>
          </a:p>
        </p:txBody>
      </p:sp>
      <p:sp>
        <p:nvSpPr>
          <p:cNvPr id="8" name="TextBox 7">
            <a:extLst>
              <a:ext uri="{FF2B5EF4-FFF2-40B4-BE49-F238E27FC236}">
                <a16:creationId xmlns:a16="http://schemas.microsoft.com/office/drawing/2014/main" id="{BE1C0018-E2E5-C6DF-6C5B-5CD0123263A8}"/>
              </a:ext>
            </a:extLst>
          </p:cNvPr>
          <p:cNvSpPr txBox="1"/>
          <p:nvPr/>
        </p:nvSpPr>
        <p:spPr>
          <a:xfrm>
            <a:off x="7054128" y="2752683"/>
            <a:ext cx="1979108" cy="2031325"/>
          </a:xfrm>
          <a:prstGeom prst="rect">
            <a:avLst/>
          </a:prstGeom>
          <a:noFill/>
        </p:spPr>
        <p:txBody>
          <a:bodyPr wrap="square">
            <a:spAutoFit/>
          </a:bodyPr>
          <a:lstStyle/>
          <a:p>
            <a:pPr algn="ctr">
              <a:buNone/>
            </a:pPr>
            <a:r>
              <a:rPr lang="ru-RU" b="1" noProof="1"/>
              <a:t>Відсортовані ключі</a:t>
            </a:r>
          </a:p>
          <a:p>
            <a:pPr algn="ctr">
              <a:buNone/>
            </a:pPr>
            <a:r>
              <a:rPr lang="ru-RU" noProof="1"/>
              <a:t>Усі ключі в межах одного вузла повинні бути відсортовані та </a:t>
            </a:r>
            <a:r>
              <a:rPr lang="ru-RU" noProof="1">
                <a:effectLst/>
              </a:rPr>
              <a:t>унікальні</a:t>
            </a:r>
            <a:r>
              <a:rPr lang="ru-RU" noProof="1"/>
              <a:t>.</a:t>
            </a:r>
          </a:p>
        </p:txBody>
      </p:sp>
      <p:sp>
        <p:nvSpPr>
          <p:cNvPr id="11" name="TextBox 10">
            <a:extLst>
              <a:ext uri="{FF2B5EF4-FFF2-40B4-BE49-F238E27FC236}">
                <a16:creationId xmlns:a16="http://schemas.microsoft.com/office/drawing/2014/main" id="{72545D0D-DA90-F374-EDB2-C50F3C5D1701}"/>
              </a:ext>
            </a:extLst>
          </p:cNvPr>
          <p:cNvSpPr txBox="1"/>
          <p:nvPr/>
        </p:nvSpPr>
        <p:spPr>
          <a:xfrm>
            <a:off x="0" y="2891183"/>
            <a:ext cx="3407216" cy="1754326"/>
          </a:xfrm>
          <a:prstGeom prst="rect">
            <a:avLst/>
          </a:prstGeom>
          <a:noFill/>
        </p:spPr>
        <p:txBody>
          <a:bodyPr wrap="square">
            <a:spAutoFit/>
          </a:bodyPr>
          <a:lstStyle/>
          <a:p>
            <a:pPr algn="ctr">
              <a:buNone/>
            </a:pPr>
            <a:r>
              <a:rPr lang="ru-RU" b="1" noProof="1"/>
              <a:t>Розмір дочірніх вузлів</a:t>
            </a:r>
          </a:p>
          <a:p>
            <a:pPr algn="ctr">
              <a:buNone/>
            </a:pPr>
            <a:r>
              <a:rPr lang="ru-RU" noProof="1"/>
              <a:t>Для внутрішнього вузла </a:t>
            </a:r>
            <a:r>
              <a:rPr lang="ru-RU" noProof="1">
                <a:latin typeface="Courier New" panose="02070309020205020404" pitchFamily="49" charset="0"/>
              </a:rPr>
              <a:t>node(Keys, Children)</a:t>
            </a:r>
            <a:r>
              <a:rPr lang="ru-RU" noProof="1"/>
              <a:t> </a:t>
            </a:r>
            <a:r>
              <a:rPr lang="ru-RU" noProof="1">
                <a:effectLst/>
              </a:rPr>
              <a:t>довжина списку Children</a:t>
            </a:r>
            <a:r>
              <a:rPr lang="ru-RU" noProof="1"/>
              <a:t> має бути точно на 1 більшою, ніж довжина списку Keys.</a:t>
            </a:r>
          </a:p>
        </p:txBody>
      </p:sp>
      <p:sp>
        <p:nvSpPr>
          <p:cNvPr id="14" name="TextBox 13">
            <a:extLst>
              <a:ext uri="{FF2B5EF4-FFF2-40B4-BE49-F238E27FC236}">
                <a16:creationId xmlns:a16="http://schemas.microsoft.com/office/drawing/2014/main" id="{B2DEEACF-3B9B-45F4-A932-E1C0799FCD3B}"/>
              </a:ext>
            </a:extLst>
          </p:cNvPr>
          <p:cNvSpPr txBox="1"/>
          <p:nvPr/>
        </p:nvSpPr>
        <p:spPr>
          <a:xfrm>
            <a:off x="3682848" y="2614184"/>
            <a:ext cx="2764613" cy="2308324"/>
          </a:xfrm>
          <a:prstGeom prst="rect">
            <a:avLst/>
          </a:prstGeom>
          <a:noFill/>
        </p:spPr>
        <p:txBody>
          <a:bodyPr wrap="square">
            <a:spAutoFit/>
          </a:bodyPr>
          <a:lstStyle/>
          <a:p>
            <a:pPr algn="ctr">
              <a:buNone/>
            </a:pPr>
            <a:r>
              <a:rPr lang="ru-RU" b="1" noProof="1"/>
              <a:t>(m,n)-обмеження</a:t>
            </a:r>
          </a:p>
          <a:p>
            <a:pPr algn="ctr">
              <a:buNone/>
            </a:pPr>
            <a:r>
              <a:rPr lang="ru-RU" noProof="1"/>
              <a:t>Кількість дочірніх вузлів має бути в діапазоні </a:t>
            </a:r>
            <a:r>
              <a:rPr lang="ru-RU" noProof="1">
                <a:effectLst/>
              </a:rPr>
              <a:t>[M, N]</a:t>
            </a:r>
            <a:r>
              <a:rPr lang="ru-RU" noProof="1"/>
              <a:t>, а кількість ключів — у діапазоні </a:t>
            </a:r>
            <a:r>
              <a:rPr lang="ru-RU" noProof="1">
                <a:effectLst/>
              </a:rPr>
              <a:t>[M-1, N-1]</a:t>
            </a:r>
            <a:r>
              <a:rPr lang="ru-RU" noProof="1"/>
              <a:t>. Ці обмеження не стосуються кореневого вузла.</a:t>
            </a:r>
          </a:p>
        </p:txBody>
      </p:sp>
      <p:pic>
        <p:nvPicPr>
          <p:cNvPr id="15" name="Записаний звук">
            <a:hlinkClick r:id="" action="ppaction://media"/>
            <a:extLst>
              <a:ext uri="{FF2B5EF4-FFF2-40B4-BE49-F238E27FC236}">
                <a16:creationId xmlns:a16="http://schemas.microsoft.com/office/drawing/2014/main" id="{2A72CD0D-E5EF-356D-8186-E834AF629C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2800" y="6140898"/>
            <a:ext cx="609600" cy="609600"/>
          </a:xfrm>
          <a:prstGeom prst="rect">
            <a:avLst/>
          </a:prstGeom>
        </p:spPr>
      </p:pic>
    </p:spTree>
    <p:extLst>
      <p:ext uri="{BB962C8B-B14F-4D97-AF65-F5344CB8AC3E}">
        <p14:creationId xmlns:p14="http://schemas.microsoft.com/office/powerpoint/2010/main" val="96074488"/>
      </p:ext>
    </p:extLst>
  </p:cSld>
  <p:clrMapOvr>
    <a:masterClrMapping/>
  </p:clrMapOvr>
  <mc:AlternateContent xmlns:mc="http://schemas.openxmlformats.org/markup-compatibility/2006" xmlns:p14="http://schemas.microsoft.com/office/powerpoint/2010/main">
    <mc:Choice Requires="p14">
      <p:transition spd="slow" p14:dur="2000" advTm="19418"/>
    </mc:Choice>
    <mc:Fallback xmlns="">
      <p:transition spd="slow" advTm="1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1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D9E39-A218-E8C6-EC98-1E8B781B95C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D81FB0-BAE2-B636-6074-99F7276F8C43}"/>
              </a:ext>
            </a:extLst>
          </p:cNvPr>
          <p:cNvSpPr>
            <a:spLocks noGrp="1"/>
          </p:cNvSpPr>
          <p:nvPr>
            <p:ph type="title"/>
          </p:nvPr>
        </p:nvSpPr>
        <p:spPr/>
        <p:txBody>
          <a:bodyPr>
            <a:normAutofit/>
          </a:bodyPr>
          <a:lstStyle/>
          <a:p>
            <a:pPr algn="ctr"/>
            <a:r>
              <a:rPr lang="ru-RU" noProof="1"/>
              <a:t>висновок</a:t>
            </a:r>
          </a:p>
        </p:txBody>
      </p:sp>
      <p:sp>
        <p:nvSpPr>
          <p:cNvPr id="12" name="Объект 4">
            <a:extLst>
              <a:ext uri="{FF2B5EF4-FFF2-40B4-BE49-F238E27FC236}">
                <a16:creationId xmlns:a16="http://schemas.microsoft.com/office/drawing/2014/main" id="{07060BA0-B3B8-E0C7-E0E6-FA857CBD9DB4}"/>
              </a:ext>
            </a:extLst>
          </p:cNvPr>
          <p:cNvSpPr txBox="1">
            <a:spLocks/>
          </p:cNvSpPr>
          <p:nvPr/>
        </p:nvSpPr>
        <p:spPr>
          <a:xfrm>
            <a:off x="6192520" y="2587752"/>
            <a:ext cx="5330952" cy="3593592"/>
          </a:xfrm>
          <a:prstGeom prst="rect">
            <a:avLst/>
          </a:prstGeom>
        </p:spPr>
        <p:txBody>
          <a:bodyPr vert="horz" lIns="91440" tIns="45720" rIns="91440" bIns="45720" rtlCol="0" anchor="t">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sz="1500" b="1" noProof="1">
              <a:latin typeface="Franklin Gothic Demi Cond"/>
            </a:endParaRPr>
          </a:p>
        </p:txBody>
      </p:sp>
      <p:sp>
        <p:nvSpPr>
          <p:cNvPr id="4" name="TextBox 3">
            <a:extLst>
              <a:ext uri="{FF2B5EF4-FFF2-40B4-BE49-F238E27FC236}">
                <a16:creationId xmlns:a16="http://schemas.microsoft.com/office/drawing/2014/main" id="{38D52BAF-B067-5F57-A03C-4A366E121468}"/>
              </a:ext>
            </a:extLst>
          </p:cNvPr>
          <p:cNvSpPr txBox="1"/>
          <p:nvPr/>
        </p:nvSpPr>
        <p:spPr>
          <a:xfrm>
            <a:off x="1731982" y="2318810"/>
            <a:ext cx="9176272" cy="3416320"/>
          </a:xfrm>
          <a:prstGeom prst="rect">
            <a:avLst/>
          </a:prstGeom>
          <a:noFill/>
        </p:spPr>
        <p:txBody>
          <a:bodyPr wrap="square">
            <a:spAutoFit/>
          </a:bodyPr>
          <a:lstStyle/>
          <a:p>
            <a:pPr marL="285750" indent="-285750">
              <a:buFont typeface="Arial" panose="020B0604020202020204" pitchFamily="34" charset="0"/>
              <a:buChar char="•"/>
            </a:pPr>
            <a:r>
              <a:rPr lang="ru-RU" sz="2400" noProof="1"/>
              <a:t>Реалізовано в Prolog 2-3-дерево та узагальнення (m,n)-дерево.</a:t>
            </a:r>
          </a:p>
          <a:p>
            <a:pPr marL="285750" indent="-285750">
              <a:buFont typeface="Arial" panose="020B0604020202020204" pitchFamily="34" charset="0"/>
              <a:buChar char="•"/>
            </a:pPr>
            <a:r>
              <a:rPr lang="ru-RU" sz="2400" noProof="1"/>
              <a:t>Забезпечено інваріанти впорядкування ключів у вузлах і піддеревах (коректний BST-пошук).</a:t>
            </a:r>
          </a:p>
          <a:p>
            <a:pPr marL="285750" indent="-285750">
              <a:buFont typeface="Arial" panose="020B0604020202020204" pitchFamily="34" charset="0"/>
              <a:buChar char="•"/>
            </a:pPr>
            <a:r>
              <a:rPr lang="ru-RU" sz="2400" noProof="1"/>
              <a:t>Операції пошуку та вставки працюють ефективно завдяки переходу в одну гілку на кожному рівні.</a:t>
            </a:r>
          </a:p>
          <a:p>
            <a:pPr marL="285750" indent="-285750">
              <a:buFont typeface="Arial" panose="020B0604020202020204" pitchFamily="34" charset="0"/>
              <a:buChar char="•"/>
            </a:pPr>
            <a:r>
              <a:rPr lang="ru-RU" sz="2400" noProof="1"/>
              <a:t>Баланс підтримується механізмом split під час переповнення вузлів.</a:t>
            </a:r>
          </a:p>
          <a:p>
            <a:pPr marL="285750" indent="-285750">
              <a:buFont typeface="Arial" panose="020B0604020202020204" pitchFamily="34" charset="0"/>
              <a:buChar char="•"/>
            </a:pPr>
            <a:r>
              <a:rPr lang="ru-RU" sz="2400" noProof="1"/>
              <a:t>Використання ШІ: 20% - спрощення збору важливої інформації, все інше – власноруч.</a:t>
            </a:r>
          </a:p>
        </p:txBody>
      </p:sp>
      <p:sp>
        <p:nvSpPr>
          <p:cNvPr id="7" name="TextBox 6">
            <a:extLst>
              <a:ext uri="{FF2B5EF4-FFF2-40B4-BE49-F238E27FC236}">
                <a16:creationId xmlns:a16="http://schemas.microsoft.com/office/drawing/2014/main" id="{FA1C321D-62D7-1FB0-C3D1-62D1FC8A797E}"/>
              </a:ext>
            </a:extLst>
          </p:cNvPr>
          <p:cNvSpPr txBox="1"/>
          <p:nvPr/>
        </p:nvSpPr>
        <p:spPr>
          <a:xfrm>
            <a:off x="516367" y="5893855"/>
            <a:ext cx="12102353" cy="646331"/>
          </a:xfrm>
          <a:prstGeom prst="rect">
            <a:avLst/>
          </a:prstGeom>
          <a:noFill/>
        </p:spPr>
        <p:txBody>
          <a:bodyPr wrap="square">
            <a:spAutoFit/>
          </a:bodyPr>
          <a:lstStyle/>
          <a:p>
            <a:r>
              <a:rPr lang="ru-RU" noProof="1"/>
              <a:t>Усі матеріали, включно з програмним кодом на Prolog, презентацією та нотатками, розміщено в репозиторії: </a:t>
            </a:r>
            <a:r>
              <a:rPr lang="ru-RU" noProof="1">
                <a:hlinkClick r:id="rId5"/>
              </a:rPr>
              <a:t>github.com/anastasiakovtoniuk/prolog_6week_task.</a:t>
            </a:r>
            <a:endParaRPr lang="ru-RU" noProof="1"/>
          </a:p>
        </p:txBody>
      </p:sp>
      <p:pic>
        <p:nvPicPr>
          <p:cNvPr id="9" name="Записаний звук">
            <a:hlinkClick r:id="" action="ppaction://media"/>
            <a:extLst>
              <a:ext uri="{FF2B5EF4-FFF2-40B4-BE49-F238E27FC236}">
                <a16:creationId xmlns:a16="http://schemas.microsoft.com/office/drawing/2014/main" id="{F8D121E3-1F7B-CB2B-399D-11D5C06B81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0833" y="6181344"/>
            <a:ext cx="609600" cy="609600"/>
          </a:xfrm>
          <a:prstGeom prst="rect">
            <a:avLst/>
          </a:prstGeom>
        </p:spPr>
      </p:pic>
    </p:spTree>
    <p:extLst>
      <p:ext uri="{BB962C8B-B14F-4D97-AF65-F5344CB8AC3E}">
        <p14:creationId xmlns:p14="http://schemas.microsoft.com/office/powerpoint/2010/main" val="3965194655"/>
      </p:ext>
    </p:extLst>
  </p:cSld>
  <p:clrMapOvr>
    <a:masterClrMapping/>
  </p:clrMapOvr>
  <mc:AlternateContent xmlns:mc="http://schemas.openxmlformats.org/markup-compatibility/2006" xmlns:p14="http://schemas.microsoft.com/office/powerpoint/2010/main">
    <mc:Choice Requires="p14">
      <p:transition spd="slow" p14:dur="2000" advTm="19418"/>
    </mc:Choice>
    <mc:Fallback xmlns="">
      <p:transition spd="slow" advTm="19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2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96251B-0959-0E1F-63CA-A9DD0318C79D}"/>
              </a:ext>
            </a:extLst>
          </p:cNvPr>
          <p:cNvSpPr>
            <a:spLocks noGrp="1"/>
          </p:cNvSpPr>
          <p:nvPr>
            <p:ph type="ctrTitle"/>
          </p:nvPr>
        </p:nvSpPr>
        <p:spPr/>
        <p:txBody>
          <a:bodyPr/>
          <a:lstStyle/>
          <a:p>
            <a:r>
              <a:rPr lang="ru-RU" noProof="1"/>
              <a:t>AVL-дерева</a:t>
            </a:r>
          </a:p>
        </p:txBody>
      </p:sp>
      <p:pic>
        <p:nvPicPr>
          <p:cNvPr id="9" name="Аудіо 8">
            <a:hlinkClick r:id="" action="ppaction://media"/>
            <a:extLst>
              <a:ext uri="{FF2B5EF4-FFF2-40B4-BE49-F238E27FC236}">
                <a16:creationId xmlns:a16="http://schemas.microsoft.com/office/drawing/2014/main" id="{3EF02ADA-5D8E-AEFB-0145-5EC56D4A5C6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9287087"/>
      </p:ext>
    </p:extLst>
  </p:cSld>
  <p:clrMapOvr>
    <a:masterClrMapping/>
  </p:clrMapOvr>
  <mc:AlternateContent xmlns:mc="http://schemas.openxmlformats.org/markup-compatibility/2006">
    <mc:Choice xmlns:p14="http://schemas.microsoft.com/office/powerpoint/2010/main" Requires="p14">
      <p:transition spd="slow" p14:dur="2000" advTm="56034"/>
    </mc:Choice>
    <mc:Fallback>
      <p:transition spd="slow" advTm="56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E63C18-A5A9-AEE9-DC0C-C27E20188D0B}"/>
              </a:ext>
            </a:extLst>
          </p:cNvPr>
          <p:cNvSpPr>
            <a:spLocks noGrp="1"/>
          </p:cNvSpPr>
          <p:nvPr>
            <p:ph type="title"/>
          </p:nvPr>
        </p:nvSpPr>
        <p:spPr/>
        <p:txBody>
          <a:bodyPr/>
          <a:lstStyle/>
          <a:p>
            <a:pPr algn="ctr"/>
            <a:r>
              <a:rPr lang="ru-RU" noProof="1"/>
              <a:t>Основна ідея</a:t>
            </a:r>
          </a:p>
        </p:txBody>
      </p:sp>
      <p:pic>
        <p:nvPicPr>
          <p:cNvPr id="2050" name="Picture 2">
            <a:extLst>
              <a:ext uri="{FF2B5EF4-FFF2-40B4-BE49-F238E27FC236}">
                <a16:creationId xmlns:a16="http://schemas.microsoft.com/office/drawing/2014/main" id="{926FCE49-EBE9-8073-9540-F2F441706BA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04473" y="2382935"/>
            <a:ext cx="4537449" cy="41572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4C76473-2BBD-89DA-A0C7-8BB3F59263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960" y="2266617"/>
            <a:ext cx="4245487" cy="4531876"/>
          </a:xfrm>
          <a:prstGeom prst="rect">
            <a:avLst/>
          </a:prstGeom>
          <a:noFill/>
          <a:extLst>
            <a:ext uri="{909E8E84-426E-40DD-AFC4-6F175D3DCCD1}">
              <a14:hiddenFill xmlns:a14="http://schemas.microsoft.com/office/drawing/2010/main">
                <a:solidFill>
                  <a:srgbClr val="FFFFFF"/>
                </a:solidFill>
              </a14:hiddenFill>
            </a:ext>
          </a:extLst>
        </p:spPr>
      </p:pic>
      <p:pic>
        <p:nvPicPr>
          <p:cNvPr id="8" name="Аудіо 7">
            <a:hlinkClick r:id="" action="ppaction://media"/>
            <a:extLst>
              <a:ext uri="{FF2B5EF4-FFF2-40B4-BE49-F238E27FC236}">
                <a16:creationId xmlns:a16="http://schemas.microsoft.com/office/drawing/2014/main" id="{A68CEC63-BAD5-91B5-B9B4-4706CD0C102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3570360"/>
      </p:ext>
    </p:extLst>
  </p:cSld>
  <p:clrMapOvr>
    <a:masterClrMapping/>
  </p:clrMapOvr>
  <mc:AlternateContent xmlns:mc="http://schemas.openxmlformats.org/markup-compatibility/2006">
    <mc:Choice xmlns:p14="http://schemas.microsoft.com/office/powerpoint/2010/main" Requires="p14">
      <p:transition spd="slow" p14:dur="2000" advTm="71402"/>
    </mc:Choice>
    <mc:Fallback>
      <p:transition spd="slow" advTm="71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id="{F0D5C72D-BAE7-02E3-5D2F-6051D920E56F}"/>
              </a:ext>
            </a:extLst>
          </p:cNvPr>
          <p:cNvSpPr>
            <a:spLocks noGrp="1"/>
          </p:cNvSpPr>
          <p:nvPr>
            <p:ph type="title"/>
          </p:nvPr>
        </p:nvSpPr>
        <p:spPr/>
        <p:txBody>
          <a:bodyPr/>
          <a:lstStyle/>
          <a:p>
            <a:pPr algn="ctr"/>
            <a:r>
              <a:rPr lang="ru-RU" noProof="1"/>
              <a:t>Балансування</a:t>
            </a:r>
          </a:p>
        </p:txBody>
      </p:sp>
      <p:pic>
        <p:nvPicPr>
          <p:cNvPr id="1026" name="Picture 2">
            <a:extLst>
              <a:ext uri="{FF2B5EF4-FFF2-40B4-BE49-F238E27FC236}">
                <a16:creationId xmlns:a16="http://schemas.microsoft.com/office/drawing/2014/main" id="{3CCCBBA1-E3E0-A73B-1EDA-489F8289CC37}"/>
              </a:ext>
            </a:extLst>
          </p:cNvPr>
          <p:cNvPicPr>
            <a:picLocks noGrp="1" noChangeAspect="1" noChangeArrowheads="1"/>
          </p:cNvPicPr>
          <p:nvPr>
            <p:ph type="pic" idx="1"/>
          </p:nvPr>
        </p:nvPicPr>
        <p:blipFill>
          <a:blip r:embed="rId4">
            <a:extLst>
              <a:ext uri="{28A0092B-C50C-407E-A947-70E740481C1C}">
                <a14:useLocalDpi xmlns:a14="http://schemas.microsoft.com/office/drawing/2010/main" val="0"/>
              </a:ext>
            </a:extLst>
          </a:blip>
          <a:srcRect l="5604" r="5604"/>
          <a:stretch>
            <a:fillRect/>
          </a:stretch>
        </p:blipFill>
        <p:spPr bwMode="auto">
          <a:xfrm>
            <a:off x="2418736" y="2267712"/>
            <a:ext cx="6571469" cy="4590288"/>
          </a:xfrm>
          <a:prstGeom prst="rect">
            <a:avLst/>
          </a:prstGeom>
          <a:noFill/>
          <a:extLst>
            <a:ext uri="{909E8E84-426E-40DD-AFC4-6F175D3DCCD1}">
              <a14:hiddenFill xmlns:a14="http://schemas.microsoft.com/office/drawing/2010/main">
                <a:solidFill>
                  <a:srgbClr val="FFFFFF"/>
                </a:solidFill>
              </a14:hiddenFill>
            </a:ext>
          </a:extLst>
        </p:spPr>
      </p:pic>
      <p:pic>
        <p:nvPicPr>
          <p:cNvPr id="19" name="Аудіо 18">
            <a:hlinkClick r:id="" action="ppaction://media"/>
            <a:extLst>
              <a:ext uri="{FF2B5EF4-FFF2-40B4-BE49-F238E27FC236}">
                <a16:creationId xmlns:a16="http://schemas.microsoft.com/office/drawing/2014/main" id="{52AE827D-26A0-08F4-1878-6678113EA4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6639642"/>
      </p:ext>
    </p:extLst>
  </p:cSld>
  <p:clrMapOvr>
    <a:masterClrMapping/>
  </p:clrMapOvr>
  <mc:AlternateContent xmlns:mc="http://schemas.openxmlformats.org/markup-compatibility/2006">
    <mc:Choice xmlns:p14="http://schemas.microsoft.com/office/powerpoint/2010/main" Requires="p14">
      <p:transition spd="slow" p14:dur="2000" advTm="78325"/>
    </mc:Choice>
    <mc:Fallback>
      <p:transition spd="slow" advTm="78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2EAA8D60-568A-273C-891E-AA8203164283}"/>
              </a:ext>
            </a:extLst>
          </p:cNvPr>
          <p:cNvSpPr>
            <a:spLocks noGrp="1"/>
          </p:cNvSpPr>
          <p:nvPr>
            <p:ph type="body" sz="half" idx="2"/>
          </p:nvPr>
        </p:nvSpPr>
        <p:spPr>
          <a:xfrm>
            <a:off x="7235971" y="2587752"/>
            <a:ext cx="3992856" cy="3593592"/>
          </a:xfrm>
        </p:spPr>
        <p:txBody>
          <a:bodyPr anchor="ctr">
            <a:normAutofit/>
          </a:bodyPr>
          <a:lstStyle/>
          <a:p>
            <a:pPr marL="342900" indent="-342900">
              <a:buFont typeface="Arial" panose="020B0604020202020204" pitchFamily="34" charset="0"/>
              <a:buChar char="•"/>
            </a:pPr>
            <a:r>
              <a:rPr lang="uk-UA" sz="1800"/>
              <a:t>Операції над множинами реалізовано через списки. Не надано прямої реалізації через самі дерева</a:t>
            </a:r>
            <a:endParaRPr lang="en-US" sz="1800"/>
          </a:p>
        </p:txBody>
      </p:sp>
      <p:sp>
        <p:nvSpPr>
          <p:cNvPr id="2" name="Заголовок 1">
            <a:extLst>
              <a:ext uri="{FF2B5EF4-FFF2-40B4-BE49-F238E27FC236}">
                <a16:creationId xmlns:a16="http://schemas.microsoft.com/office/drawing/2014/main" id="{AD29FB95-FB1E-9537-C245-544C13B858EF}"/>
              </a:ext>
            </a:extLst>
          </p:cNvPr>
          <p:cNvSpPr>
            <a:spLocks noGrp="1"/>
          </p:cNvSpPr>
          <p:nvPr>
            <p:ph type="title"/>
          </p:nvPr>
        </p:nvSpPr>
        <p:spPr>
          <a:xfrm>
            <a:off x="960120" y="317814"/>
            <a:ext cx="10268712" cy="1700784"/>
          </a:xfrm>
        </p:spPr>
        <p:txBody>
          <a:bodyPr anchor="ctr">
            <a:normAutofit/>
          </a:bodyPr>
          <a:lstStyle/>
          <a:p>
            <a:r>
              <a:rPr lang="uk-UA" noProof="1"/>
              <a:t>Аналіз існуючих рішень</a:t>
            </a:r>
            <a:endParaRPr lang="ru-RU" noProof="1"/>
          </a:p>
        </p:txBody>
      </p:sp>
      <p:pic>
        <p:nvPicPr>
          <p:cNvPr id="5" name="Мультимедіа з Інтернету 4" title="АВЛ-дерева на мовах Prolog, Haskell, Swift з порівнянням">
            <a:hlinkClick r:id="" action="ppaction://media"/>
            <a:extLst>
              <a:ext uri="{FF2B5EF4-FFF2-40B4-BE49-F238E27FC236}">
                <a16:creationId xmlns:a16="http://schemas.microsoft.com/office/drawing/2014/main" id="{BF71C7D9-3B40-9029-4947-3140C20275B8}"/>
              </a:ext>
            </a:extLst>
          </p:cNvPr>
          <p:cNvPicPr>
            <a:picLocks noRot="1" noChangeAspect="1"/>
          </p:cNvPicPr>
          <p:nvPr>
            <a:videoFile r:link="rId1"/>
          </p:nvPr>
        </p:nvPicPr>
        <p:blipFill>
          <a:blip r:embed="rId5"/>
          <a:stretch>
            <a:fillRect/>
          </a:stretch>
        </p:blipFill>
        <p:spPr>
          <a:xfrm>
            <a:off x="818638" y="3098388"/>
            <a:ext cx="5179040" cy="2923870"/>
          </a:xfrm>
          <a:prstGeom prst="rect">
            <a:avLst/>
          </a:prstGeom>
        </p:spPr>
      </p:pic>
      <p:pic>
        <p:nvPicPr>
          <p:cNvPr id="20" name="Аудіо 19">
            <a:hlinkClick r:id="" action="ppaction://media"/>
            <a:extLst>
              <a:ext uri="{FF2B5EF4-FFF2-40B4-BE49-F238E27FC236}">
                <a16:creationId xmlns:a16="http://schemas.microsoft.com/office/drawing/2014/main" id="{89CDD43F-50A7-2217-97FC-DC6FD3204B2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1064262"/>
      </p:ext>
    </p:extLst>
  </p:cSld>
  <p:clrMapOvr>
    <a:masterClrMapping/>
  </p:clrMapOvr>
  <mc:AlternateContent xmlns:mc="http://schemas.openxmlformats.org/markup-compatibility/2006">
    <mc:Choice xmlns:p14="http://schemas.microsoft.com/office/powerpoint/2010/main" Requires="p14">
      <p:transition spd="slow" p14:dur="2000" advTm="44979"/>
    </mc:Choice>
    <mc:Fallback>
      <p:transition spd="slow" advTm="44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audio isNarration="1">
              <p:cMediaNode vol="80000" showWhenStopped="0">
                <p:cTn id="17" fill="hold" display="0">
                  <p:stCondLst>
                    <p:cond delay="indefinite"/>
                  </p:stCondLst>
                  <p:endCondLst>
                    <p:cond evt="onStopAudio" delay="0">
                      <p:tgtEl>
                        <p:sldTgt/>
                      </p:tgtEl>
                    </p:cond>
                  </p:endCondLst>
                </p:cTn>
                <p:tgtEl>
                  <p:spTgt spid="2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C692BA-AB50-265E-2861-524BE59765CE}"/>
              </a:ext>
            </a:extLst>
          </p:cNvPr>
          <p:cNvSpPr>
            <a:spLocks noGrp="1"/>
          </p:cNvSpPr>
          <p:nvPr>
            <p:ph type="title"/>
          </p:nvPr>
        </p:nvSpPr>
        <p:spPr>
          <a:xfrm>
            <a:off x="960120" y="317814"/>
            <a:ext cx="10268712" cy="1700784"/>
          </a:xfrm>
        </p:spPr>
        <p:txBody>
          <a:bodyPr anchor="ctr">
            <a:normAutofit/>
          </a:bodyPr>
          <a:lstStyle/>
          <a:p>
            <a:r>
              <a:rPr lang="uk-UA" sz="5600"/>
              <a:t>Реалізація АВЛ-дерева:</a:t>
            </a:r>
            <a:br>
              <a:rPr lang="uk-UA" sz="5600"/>
            </a:br>
            <a:r>
              <a:rPr lang="uk-UA" sz="5600"/>
              <a:t>Пролог (базова структура)</a:t>
            </a:r>
          </a:p>
        </p:txBody>
      </p:sp>
      <p:pic>
        <p:nvPicPr>
          <p:cNvPr id="6" name="Місце для вмісту 5" descr="Зображення, що містить текст, знімок екрана, Шрифт, документ&#10;&#10;Вміст на основі ШІ може бути неправильним.">
            <a:extLst>
              <a:ext uri="{FF2B5EF4-FFF2-40B4-BE49-F238E27FC236}">
                <a16:creationId xmlns:a16="http://schemas.microsoft.com/office/drawing/2014/main" id="{6178016C-F0B6-414D-9038-4C0BE7E2CB08}"/>
              </a:ext>
            </a:extLst>
          </p:cNvPr>
          <p:cNvPicPr>
            <a:picLocks noGrp="1" noChangeAspect="1"/>
          </p:cNvPicPr>
          <p:nvPr>
            <p:ph sz="half" idx="1"/>
          </p:nvPr>
        </p:nvPicPr>
        <p:blipFill>
          <a:blip r:embed="rId4"/>
          <a:stretch>
            <a:fillRect/>
          </a:stretch>
        </p:blipFill>
        <p:spPr>
          <a:xfrm>
            <a:off x="793819" y="2495833"/>
            <a:ext cx="4277231" cy="3796043"/>
          </a:xfrm>
          <a:prstGeom prst="rect">
            <a:avLst/>
          </a:prstGeom>
          <a:noFill/>
        </p:spPr>
      </p:pic>
      <p:sp>
        <p:nvSpPr>
          <p:cNvPr id="4" name="Місце для вмісту 3">
            <a:extLst>
              <a:ext uri="{FF2B5EF4-FFF2-40B4-BE49-F238E27FC236}">
                <a16:creationId xmlns:a16="http://schemas.microsoft.com/office/drawing/2014/main" id="{FEF92148-4649-CAF5-55C4-F91537DA9690}"/>
              </a:ext>
            </a:extLst>
          </p:cNvPr>
          <p:cNvSpPr>
            <a:spLocks noGrp="1"/>
          </p:cNvSpPr>
          <p:nvPr>
            <p:ph sz="half" idx="2"/>
          </p:nvPr>
        </p:nvSpPr>
        <p:spPr>
          <a:xfrm>
            <a:off x="6412992" y="2583371"/>
            <a:ext cx="4815840" cy="3593592"/>
          </a:xfrm>
        </p:spPr>
        <p:txBody>
          <a:bodyPr>
            <a:normAutofit/>
          </a:bodyPr>
          <a:lstStyle/>
          <a:p>
            <a:r>
              <a:rPr lang="uk-UA"/>
              <a:t>Альтернативно можна було б зберігати </a:t>
            </a:r>
            <a:r>
              <a:rPr lang="en-US"/>
              <a:t>BF </a:t>
            </a:r>
            <a:r>
              <a:rPr lang="uk-UA"/>
              <a:t>замість </a:t>
            </a:r>
            <a:r>
              <a:rPr lang="en-US"/>
              <a:t>Height (</a:t>
            </a:r>
            <a:r>
              <a:rPr lang="uk-UA" err="1"/>
              <a:t>коеф</a:t>
            </a:r>
            <a:r>
              <a:rPr lang="uk-UA"/>
              <a:t>. збалансованості</a:t>
            </a:r>
            <a:r>
              <a:rPr lang="en-US"/>
              <a:t>)</a:t>
            </a:r>
            <a:endParaRPr lang="uk-UA"/>
          </a:p>
        </p:txBody>
      </p:sp>
      <p:pic>
        <p:nvPicPr>
          <p:cNvPr id="7" name="Аудіо 6">
            <a:hlinkClick r:id="" action="ppaction://media"/>
            <a:extLst>
              <a:ext uri="{FF2B5EF4-FFF2-40B4-BE49-F238E27FC236}">
                <a16:creationId xmlns:a16="http://schemas.microsoft.com/office/drawing/2014/main" id="{DA681FAD-80DF-9DC7-A759-C6C413ACD6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55901994"/>
      </p:ext>
    </p:extLst>
  </p:cSld>
  <p:clrMapOvr>
    <a:masterClrMapping/>
  </p:clrMapOvr>
  <mc:AlternateContent xmlns:mc="http://schemas.openxmlformats.org/markup-compatibility/2006">
    <mc:Choice xmlns:p14="http://schemas.microsoft.com/office/powerpoint/2010/main" Requires="p14">
      <p:transition spd="slow" p14:dur="2000" advTm="57927"/>
    </mc:Choice>
    <mc:Fallback>
      <p:transition spd="slow" advTm="57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0E0F5-7ED0-6A72-8852-913CBBFD5CE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42E5272-20F2-2E28-5941-497889653ECA}"/>
              </a:ext>
            </a:extLst>
          </p:cNvPr>
          <p:cNvSpPr>
            <a:spLocks noGrp="1"/>
          </p:cNvSpPr>
          <p:nvPr>
            <p:ph type="title"/>
          </p:nvPr>
        </p:nvSpPr>
        <p:spPr>
          <a:xfrm>
            <a:off x="960120" y="317814"/>
            <a:ext cx="10268712" cy="1700784"/>
          </a:xfrm>
        </p:spPr>
        <p:txBody>
          <a:bodyPr anchor="ctr">
            <a:normAutofit/>
          </a:bodyPr>
          <a:lstStyle/>
          <a:p>
            <a:r>
              <a:rPr lang="uk-UA" sz="5600"/>
              <a:t>Реалізація АВЛ-дерева:</a:t>
            </a:r>
            <a:br>
              <a:rPr lang="uk-UA" sz="5600"/>
            </a:br>
            <a:r>
              <a:rPr lang="uk-UA" sz="5600"/>
              <a:t>Пролог (Ротації)</a:t>
            </a:r>
          </a:p>
        </p:txBody>
      </p:sp>
      <p:pic>
        <p:nvPicPr>
          <p:cNvPr id="12" name="Місце для вмісту 11" descr="Зображення, що містить текст, знімок екрана, Шрифт, ряд&#10;&#10;Вміст на основі ШІ може бути неправильним.">
            <a:extLst>
              <a:ext uri="{FF2B5EF4-FFF2-40B4-BE49-F238E27FC236}">
                <a16:creationId xmlns:a16="http://schemas.microsoft.com/office/drawing/2014/main" id="{C1E69E24-B04B-8CDD-D0C6-167F29313D6E}"/>
              </a:ext>
            </a:extLst>
          </p:cNvPr>
          <p:cNvPicPr>
            <a:picLocks noGrp="1" noChangeAspect="1"/>
          </p:cNvPicPr>
          <p:nvPr>
            <p:ph sz="half" idx="1"/>
          </p:nvPr>
        </p:nvPicPr>
        <p:blipFill>
          <a:blip r:embed="rId4"/>
          <a:stretch>
            <a:fillRect/>
          </a:stretch>
        </p:blipFill>
        <p:spPr>
          <a:xfrm>
            <a:off x="7000568" y="4495044"/>
            <a:ext cx="5191432" cy="2362956"/>
          </a:xfrm>
          <a:prstGeom prst="rect">
            <a:avLst/>
          </a:prstGeom>
        </p:spPr>
      </p:pic>
      <p:pic>
        <p:nvPicPr>
          <p:cNvPr id="10" name="Рисунок 9" descr="Зображення, що містить текст, знімок екрана, Шрифт, число&#10;&#10;Вміст на основі ШІ може бути неправильним.">
            <a:extLst>
              <a:ext uri="{FF2B5EF4-FFF2-40B4-BE49-F238E27FC236}">
                <a16:creationId xmlns:a16="http://schemas.microsoft.com/office/drawing/2014/main" id="{702B1B55-B17A-DBCD-34DE-1E5385CABDF3}"/>
              </a:ext>
            </a:extLst>
          </p:cNvPr>
          <p:cNvPicPr>
            <a:picLocks noChangeAspect="1"/>
          </p:cNvPicPr>
          <p:nvPr/>
        </p:nvPicPr>
        <p:blipFill>
          <a:blip r:embed="rId5"/>
          <a:stretch>
            <a:fillRect/>
          </a:stretch>
        </p:blipFill>
        <p:spPr>
          <a:xfrm>
            <a:off x="120580" y="2570449"/>
            <a:ext cx="6663145" cy="3106073"/>
          </a:xfrm>
          <a:prstGeom prst="rect">
            <a:avLst/>
          </a:prstGeom>
        </p:spPr>
      </p:pic>
      <p:pic>
        <p:nvPicPr>
          <p:cNvPr id="5" name="Аудіо 4">
            <a:hlinkClick r:id="" action="ppaction://media"/>
            <a:extLst>
              <a:ext uri="{FF2B5EF4-FFF2-40B4-BE49-F238E27FC236}">
                <a16:creationId xmlns:a16="http://schemas.microsoft.com/office/drawing/2014/main" id="{AD635F9A-879E-AFE7-0004-00207CF8F1B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0457432"/>
      </p:ext>
    </p:extLst>
  </p:cSld>
  <p:clrMapOvr>
    <a:masterClrMapping/>
  </p:clrMapOvr>
  <mc:AlternateContent xmlns:mc="http://schemas.openxmlformats.org/markup-compatibility/2006">
    <mc:Choice xmlns:p14="http://schemas.microsoft.com/office/powerpoint/2010/main" Requires="p14">
      <p:transition spd="slow" p14:dur="2000" advTm="65544"/>
    </mc:Choice>
    <mc:Fallback>
      <p:transition spd="slow" advTm="65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9FD51-51E3-E421-F28A-179A363F0A5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E8D6BD-CA93-5A33-8DBA-B79E9F428047}"/>
              </a:ext>
            </a:extLst>
          </p:cNvPr>
          <p:cNvSpPr>
            <a:spLocks noGrp="1"/>
          </p:cNvSpPr>
          <p:nvPr>
            <p:ph type="title"/>
          </p:nvPr>
        </p:nvSpPr>
        <p:spPr/>
        <p:txBody>
          <a:bodyPr/>
          <a:lstStyle/>
          <a:p>
            <a:pPr algn="ctr"/>
            <a:r>
              <a:rPr lang="ru-RU" noProof="1"/>
              <a:t>КОНЦЕПЦІЯ BST</a:t>
            </a:r>
          </a:p>
        </p:txBody>
      </p:sp>
      <p:sp>
        <p:nvSpPr>
          <p:cNvPr id="4" name="Текст 3">
            <a:extLst>
              <a:ext uri="{FF2B5EF4-FFF2-40B4-BE49-F238E27FC236}">
                <a16:creationId xmlns:a16="http://schemas.microsoft.com/office/drawing/2014/main" id="{C77AB005-8C05-DCD2-5817-96C466B1C332}"/>
              </a:ext>
            </a:extLst>
          </p:cNvPr>
          <p:cNvSpPr>
            <a:spLocks noGrp="1"/>
          </p:cNvSpPr>
          <p:nvPr>
            <p:ph sz="half" idx="2"/>
          </p:nvPr>
        </p:nvSpPr>
        <p:spPr/>
        <p:txBody>
          <a:bodyPr vert="horz" lIns="91440" tIns="45720" rIns="91440" bIns="45720" rtlCol="0" anchor="ctr">
            <a:noAutofit/>
          </a:bodyPr>
          <a:lstStyle/>
          <a:p>
            <a:endParaRPr lang="ru-RU" sz="1500" b="1" noProof="1">
              <a:solidFill>
                <a:srgbClr val="00613C"/>
              </a:solidFill>
              <a:ea typeface="+mn-lt"/>
              <a:cs typeface="+mn-lt"/>
            </a:endParaRPr>
          </a:p>
          <a:p>
            <a:endParaRPr lang="ru-RU" sz="1500" b="1" noProof="1">
              <a:solidFill>
                <a:srgbClr val="00613C"/>
              </a:solidFill>
              <a:ea typeface="+mn-lt"/>
              <a:cs typeface="+mn-lt"/>
            </a:endParaRPr>
          </a:p>
          <a:p>
            <a:endParaRPr lang="ru-RU" sz="1500" b="1" noProof="1">
              <a:solidFill>
                <a:srgbClr val="00613C"/>
              </a:solidFill>
              <a:ea typeface="+mn-lt"/>
              <a:cs typeface="+mn-lt"/>
            </a:endParaRPr>
          </a:p>
          <a:p>
            <a:r>
              <a:rPr lang="ru-RU" sz="1500" b="1" noProof="1">
                <a:solidFill>
                  <a:srgbClr val="00613C"/>
                </a:solidFill>
                <a:ea typeface="+mn-lt"/>
                <a:cs typeface="+mn-lt"/>
              </a:rPr>
              <a:t>Визначення</a:t>
            </a:r>
            <a:r>
              <a:rPr lang="ru-RU" sz="1500" b="1" noProof="1">
                <a:ea typeface="+mn-lt"/>
                <a:cs typeface="+mn-lt"/>
              </a:rPr>
              <a:t>:</a:t>
            </a:r>
            <a:r>
              <a:rPr lang="ru-RU" sz="1500" noProof="1">
                <a:ea typeface="+mn-lt"/>
                <a:cs typeface="+mn-lt"/>
              </a:rPr>
              <a:t> Рекурсивна структура даних для ієрархічного розділення простору ключів.</a:t>
            </a:r>
            <a:endParaRPr lang="ru-RU" sz="1500" noProof="1"/>
          </a:p>
          <a:p>
            <a:r>
              <a:rPr lang="ru-RU" sz="1500" b="1" noProof="1">
                <a:ea typeface="+mn-lt"/>
                <a:cs typeface="+mn-lt"/>
              </a:rPr>
              <a:t>Фундаментальне правило:</a:t>
            </a:r>
            <a:endParaRPr lang="ru-RU" sz="1500" noProof="1"/>
          </a:p>
          <a:p>
            <a:pPr>
              <a:buFont typeface="Arial"/>
              <a:buChar char="•"/>
            </a:pPr>
            <a:r>
              <a:rPr lang="ru-RU" sz="1500" b="1" noProof="1">
                <a:ea typeface="+mn-lt"/>
                <a:cs typeface="+mn-lt"/>
              </a:rPr>
              <a:t> Ліве піддерево:</a:t>
            </a:r>
            <a:r>
              <a:rPr lang="ru-RU" sz="1500" noProof="1">
                <a:ea typeface="+mn-lt"/>
                <a:cs typeface="+mn-lt"/>
              </a:rPr>
              <a:t> лише значення, що </a:t>
            </a:r>
            <a:r>
              <a:rPr lang="ru-RU" sz="1500" i="1" noProof="1">
                <a:ea typeface="+mn-lt"/>
                <a:cs typeface="+mn-lt"/>
              </a:rPr>
              <a:t>менші</a:t>
            </a:r>
            <a:r>
              <a:rPr lang="ru-RU" sz="1500" noProof="1">
                <a:ea typeface="+mn-lt"/>
                <a:cs typeface="+mn-lt"/>
              </a:rPr>
              <a:t> за ключ вузла.</a:t>
            </a:r>
            <a:endParaRPr lang="ru-RU" sz="1500" noProof="1"/>
          </a:p>
          <a:p>
            <a:pPr>
              <a:buFont typeface="Arial"/>
              <a:buChar char="•"/>
            </a:pPr>
            <a:r>
              <a:rPr lang="ru-RU" sz="1500" b="1" noProof="1">
                <a:ea typeface="+mn-lt"/>
                <a:cs typeface="+mn-lt"/>
              </a:rPr>
              <a:t> Праве піддерево:</a:t>
            </a:r>
            <a:r>
              <a:rPr lang="ru-RU" sz="1500" noProof="1">
                <a:ea typeface="+mn-lt"/>
                <a:cs typeface="+mn-lt"/>
              </a:rPr>
              <a:t> лише значення, що </a:t>
            </a:r>
            <a:r>
              <a:rPr lang="ru-RU" sz="1500" i="1" noProof="1">
                <a:ea typeface="+mn-lt"/>
                <a:cs typeface="+mn-lt"/>
              </a:rPr>
              <a:t>більші</a:t>
            </a:r>
            <a:r>
              <a:rPr lang="ru-RU" sz="1500" noProof="1">
                <a:ea typeface="+mn-lt"/>
                <a:cs typeface="+mn-lt"/>
              </a:rPr>
              <a:t> за ключ вузла.</a:t>
            </a:r>
          </a:p>
          <a:p>
            <a:r>
              <a:rPr lang="ru-RU" sz="1500" noProof="1">
                <a:ea typeface="+mn-lt"/>
                <a:cs typeface="+mn-lt"/>
              </a:rPr>
              <a:t>Логарифмічна складність операцій - </a:t>
            </a:r>
            <a:r>
              <a:rPr lang="ru-RU" sz="1500" noProof="1">
                <a:solidFill>
                  <a:srgbClr val="00613C"/>
                </a:solidFill>
                <a:ea typeface="+mn-lt"/>
                <a:cs typeface="+mn-lt"/>
              </a:rPr>
              <a:t>O(log n)</a:t>
            </a:r>
            <a:r>
              <a:rPr lang="ru-RU" sz="1500" noProof="1">
                <a:ea typeface="+mn-lt"/>
                <a:cs typeface="+mn-lt"/>
              </a:rPr>
              <a:t>. Автоматичне усунення дублікатів. Природна підтримка впорядкованості елементів.</a:t>
            </a:r>
            <a:endParaRPr lang="ru-RU" noProof="1">
              <a:ea typeface="+mn-lt"/>
              <a:cs typeface="+mn-lt"/>
            </a:endParaRPr>
          </a:p>
          <a:p>
            <a:pPr>
              <a:buFont typeface="Arial"/>
              <a:buChar char="•"/>
            </a:pPr>
            <a:endParaRPr lang="ru-RU" sz="1500" noProof="1">
              <a:ea typeface="+mn-lt"/>
              <a:cs typeface="+mn-lt"/>
            </a:endParaRPr>
          </a:p>
          <a:p>
            <a:pPr marL="285750" indent="-285750" algn="just">
              <a:buFont typeface="Arial"/>
              <a:buChar char="•"/>
            </a:pPr>
            <a:endParaRPr lang="ru-RU" sz="1400" i="1" noProof="1"/>
          </a:p>
          <a:p>
            <a:endParaRPr lang="ru-RU" noProof="1"/>
          </a:p>
        </p:txBody>
      </p:sp>
      <p:pic>
        <p:nvPicPr>
          <p:cNvPr id="7" name="Объект 6" descr="Изображение выглядит как круг, черный, черно-белый, снимок экрана&#10;&#10;Содержимое, созданное искусственным интеллектом, может быть неверным.">
            <a:extLst>
              <a:ext uri="{FF2B5EF4-FFF2-40B4-BE49-F238E27FC236}">
                <a16:creationId xmlns:a16="http://schemas.microsoft.com/office/drawing/2014/main" id="{F01013F1-D8C7-A592-8A0F-76079D6E9BF4}"/>
              </a:ext>
            </a:extLst>
          </p:cNvPr>
          <p:cNvPicPr>
            <a:picLocks noGrp="1" noChangeAspect="1"/>
          </p:cNvPicPr>
          <p:nvPr>
            <p:ph sz="half" idx="1"/>
          </p:nvPr>
        </p:nvPicPr>
        <p:blipFill>
          <a:blip r:embed="rId5"/>
          <a:stretch>
            <a:fillRect/>
          </a:stretch>
        </p:blipFill>
        <p:spPr>
          <a:xfrm>
            <a:off x="1505902" y="2984373"/>
            <a:ext cx="3724275" cy="2800350"/>
          </a:xfrm>
          <a:prstGeom prst="rect">
            <a:avLst/>
          </a:prstGeom>
        </p:spPr>
      </p:pic>
      <p:pic>
        <p:nvPicPr>
          <p:cNvPr id="27" name="Audio 26">
            <a:hlinkClick r:id="" action="ppaction://media"/>
            <a:extLst>
              <a:ext uri="{FF2B5EF4-FFF2-40B4-BE49-F238E27FC236}">
                <a16:creationId xmlns:a16="http://schemas.microsoft.com/office/drawing/2014/main" id="{8B1E8D78-5EAF-D4A6-53EF-153B5385B0A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8288253"/>
      </p:ext>
    </p:extLst>
  </p:cSld>
  <p:clrMapOvr>
    <a:masterClrMapping/>
  </p:clrMapOvr>
  <mc:AlternateContent xmlns:mc="http://schemas.openxmlformats.org/markup-compatibility/2006" xmlns:p14="http://schemas.microsoft.com/office/powerpoint/2010/main">
    <mc:Choice Requires="p14">
      <p:transition spd="slow" p14:dur="2000" advTm="22649"/>
    </mc:Choice>
    <mc:Fallback xmlns="">
      <p:transition spd="slow" advTm="22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3D239-92E2-95C7-175D-468BC9160FAC}"/>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DAC105-4106-D88D-0887-ECDA20C28F07}"/>
              </a:ext>
            </a:extLst>
          </p:cNvPr>
          <p:cNvSpPr>
            <a:spLocks noGrp="1"/>
          </p:cNvSpPr>
          <p:nvPr>
            <p:ph type="title"/>
          </p:nvPr>
        </p:nvSpPr>
        <p:spPr>
          <a:xfrm>
            <a:off x="960120" y="317814"/>
            <a:ext cx="10268712" cy="1700784"/>
          </a:xfrm>
        </p:spPr>
        <p:txBody>
          <a:bodyPr anchor="ctr">
            <a:normAutofit/>
          </a:bodyPr>
          <a:lstStyle/>
          <a:p>
            <a:r>
              <a:rPr lang="uk-UA" sz="5600"/>
              <a:t>Реалізація АВЛ-дерева:</a:t>
            </a:r>
            <a:br>
              <a:rPr lang="uk-UA" sz="5600"/>
            </a:br>
            <a:r>
              <a:rPr lang="uk-UA" sz="5600"/>
              <a:t>Пролог (операції)</a:t>
            </a:r>
          </a:p>
        </p:txBody>
      </p:sp>
      <p:pic>
        <p:nvPicPr>
          <p:cNvPr id="4" name="Рисунок 3" descr="Зображення, що містить текст, знімок екрана, Шрифт, число&#10;&#10;Вміст на основі ШІ може бути неправильним.">
            <a:extLst>
              <a:ext uri="{FF2B5EF4-FFF2-40B4-BE49-F238E27FC236}">
                <a16:creationId xmlns:a16="http://schemas.microsoft.com/office/drawing/2014/main" id="{A137EC0A-EE44-984C-8CC4-D603D1A6FFCD}"/>
              </a:ext>
            </a:extLst>
          </p:cNvPr>
          <p:cNvPicPr>
            <a:picLocks noChangeAspect="1"/>
          </p:cNvPicPr>
          <p:nvPr/>
        </p:nvPicPr>
        <p:blipFill>
          <a:blip r:embed="rId4"/>
          <a:stretch>
            <a:fillRect/>
          </a:stretch>
        </p:blipFill>
        <p:spPr>
          <a:xfrm>
            <a:off x="455525" y="2402057"/>
            <a:ext cx="4990681" cy="3673991"/>
          </a:xfrm>
          <a:prstGeom prst="rect">
            <a:avLst/>
          </a:prstGeom>
        </p:spPr>
      </p:pic>
      <p:pic>
        <p:nvPicPr>
          <p:cNvPr id="8" name="Рисунок 7" descr="Зображення, що містить текст, знімок екрана, Шрифт, число&#10;&#10;Вміст на основі ШІ може бути неправильним.">
            <a:extLst>
              <a:ext uri="{FF2B5EF4-FFF2-40B4-BE49-F238E27FC236}">
                <a16:creationId xmlns:a16="http://schemas.microsoft.com/office/drawing/2014/main" id="{39792669-2EE6-849C-0DFA-39CCA56010D9}"/>
              </a:ext>
            </a:extLst>
          </p:cNvPr>
          <p:cNvPicPr>
            <a:picLocks noChangeAspect="1"/>
          </p:cNvPicPr>
          <p:nvPr/>
        </p:nvPicPr>
        <p:blipFill>
          <a:blip r:embed="rId5"/>
          <a:stretch>
            <a:fillRect/>
          </a:stretch>
        </p:blipFill>
        <p:spPr>
          <a:xfrm>
            <a:off x="6096000" y="3126802"/>
            <a:ext cx="5318422" cy="3425197"/>
          </a:xfrm>
          <a:prstGeom prst="rect">
            <a:avLst/>
          </a:prstGeom>
        </p:spPr>
      </p:pic>
      <p:pic>
        <p:nvPicPr>
          <p:cNvPr id="6" name="Аудіо 5">
            <a:hlinkClick r:id="" action="ppaction://media"/>
            <a:extLst>
              <a:ext uri="{FF2B5EF4-FFF2-40B4-BE49-F238E27FC236}">
                <a16:creationId xmlns:a16="http://schemas.microsoft.com/office/drawing/2014/main" id="{DAD3009C-690C-FC3F-4632-A973BBFEB4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7399925"/>
      </p:ext>
    </p:extLst>
  </p:cSld>
  <p:clrMapOvr>
    <a:masterClrMapping/>
  </p:clrMapOvr>
  <mc:AlternateContent xmlns:mc="http://schemas.openxmlformats.org/markup-compatibility/2006">
    <mc:Choice xmlns:p14="http://schemas.microsoft.com/office/powerpoint/2010/main" Requires="p14">
      <p:transition spd="slow" p14:dur="2000" advTm="61655"/>
    </mc:Choice>
    <mc:Fallback>
      <p:transition spd="slow" advTm="61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BE2E8-A4E2-93F7-AA0F-C775B4FF064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A0FBF53-4EEA-D39C-CFE8-C8AD289AAAB9}"/>
              </a:ext>
            </a:extLst>
          </p:cNvPr>
          <p:cNvSpPr>
            <a:spLocks noGrp="1"/>
          </p:cNvSpPr>
          <p:nvPr>
            <p:ph type="title"/>
          </p:nvPr>
        </p:nvSpPr>
        <p:spPr>
          <a:xfrm>
            <a:off x="960120" y="317814"/>
            <a:ext cx="10268712" cy="1700784"/>
          </a:xfrm>
        </p:spPr>
        <p:txBody>
          <a:bodyPr anchor="ctr">
            <a:normAutofit/>
          </a:bodyPr>
          <a:lstStyle/>
          <a:p>
            <a:r>
              <a:rPr lang="uk-UA" sz="5600"/>
              <a:t>Реалізація АВЛ-дерева:</a:t>
            </a:r>
            <a:br>
              <a:rPr lang="uk-UA" sz="5600"/>
            </a:br>
            <a:r>
              <a:rPr lang="uk-UA" sz="5600"/>
              <a:t>Пролог (операції множинні)</a:t>
            </a:r>
          </a:p>
        </p:txBody>
      </p:sp>
      <p:pic>
        <p:nvPicPr>
          <p:cNvPr id="6" name="Місце для вмісту 5" descr="Зображення, що містить текст, знімок екрана, Шрифт, число&#10;&#10;Вміст на основі ШІ може бути неправильним.">
            <a:extLst>
              <a:ext uri="{FF2B5EF4-FFF2-40B4-BE49-F238E27FC236}">
                <a16:creationId xmlns:a16="http://schemas.microsoft.com/office/drawing/2014/main" id="{34438596-F98C-2CED-5B2E-8393AFD37CBA}"/>
              </a:ext>
            </a:extLst>
          </p:cNvPr>
          <p:cNvPicPr>
            <a:picLocks noGrp="1" noChangeAspect="1"/>
          </p:cNvPicPr>
          <p:nvPr>
            <p:ph sz="half" idx="1"/>
          </p:nvPr>
        </p:nvPicPr>
        <p:blipFill>
          <a:blip r:embed="rId4"/>
          <a:stretch>
            <a:fillRect/>
          </a:stretch>
        </p:blipFill>
        <p:spPr>
          <a:xfrm>
            <a:off x="72030" y="2282257"/>
            <a:ext cx="4814887" cy="3136458"/>
          </a:xfrm>
          <a:prstGeom prst="rect">
            <a:avLst/>
          </a:prstGeom>
        </p:spPr>
      </p:pic>
      <p:pic>
        <p:nvPicPr>
          <p:cNvPr id="8" name="Рисунок 7" descr="Зображення, що містить текст, знімок екрана, Шрифт, число&#10;&#10;Вміст на основі ШІ може бути неправильним.">
            <a:extLst>
              <a:ext uri="{FF2B5EF4-FFF2-40B4-BE49-F238E27FC236}">
                <a16:creationId xmlns:a16="http://schemas.microsoft.com/office/drawing/2014/main" id="{001E526B-DB4A-9715-41C6-FE654BFC1D6F}"/>
              </a:ext>
            </a:extLst>
          </p:cNvPr>
          <p:cNvPicPr>
            <a:picLocks noChangeAspect="1"/>
          </p:cNvPicPr>
          <p:nvPr/>
        </p:nvPicPr>
        <p:blipFill>
          <a:blip r:embed="rId5"/>
          <a:stretch>
            <a:fillRect/>
          </a:stretch>
        </p:blipFill>
        <p:spPr>
          <a:xfrm>
            <a:off x="4886917" y="2282257"/>
            <a:ext cx="4090605" cy="3611471"/>
          </a:xfrm>
          <a:prstGeom prst="rect">
            <a:avLst/>
          </a:prstGeom>
        </p:spPr>
      </p:pic>
      <p:pic>
        <p:nvPicPr>
          <p:cNvPr id="11" name="Рисунок 10" descr="Зображення, що містить текст, знімок екрана, Шрифт, число&#10;&#10;Вміст на основі ШІ може бути неправильним.">
            <a:extLst>
              <a:ext uri="{FF2B5EF4-FFF2-40B4-BE49-F238E27FC236}">
                <a16:creationId xmlns:a16="http://schemas.microsoft.com/office/drawing/2014/main" id="{623AF9BA-86C6-FBA8-6E4C-793B58FFFFE9}"/>
              </a:ext>
            </a:extLst>
          </p:cNvPr>
          <p:cNvPicPr>
            <a:picLocks noChangeAspect="1"/>
          </p:cNvPicPr>
          <p:nvPr/>
        </p:nvPicPr>
        <p:blipFill>
          <a:blip r:embed="rId6"/>
          <a:stretch>
            <a:fillRect/>
          </a:stretch>
        </p:blipFill>
        <p:spPr>
          <a:xfrm>
            <a:off x="7053938" y="4726901"/>
            <a:ext cx="4567792" cy="1960950"/>
          </a:xfrm>
          <a:prstGeom prst="rect">
            <a:avLst/>
          </a:prstGeom>
        </p:spPr>
      </p:pic>
      <p:pic>
        <p:nvPicPr>
          <p:cNvPr id="20" name="Аудіо 19">
            <a:hlinkClick r:id="" action="ppaction://media"/>
            <a:extLst>
              <a:ext uri="{FF2B5EF4-FFF2-40B4-BE49-F238E27FC236}">
                <a16:creationId xmlns:a16="http://schemas.microsoft.com/office/drawing/2014/main" id="{DCCD7A84-4A58-46EA-5947-8F692852580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13867241"/>
      </p:ext>
    </p:extLst>
  </p:cSld>
  <p:clrMapOvr>
    <a:masterClrMapping/>
  </p:clrMapOvr>
  <mc:AlternateContent xmlns:mc="http://schemas.openxmlformats.org/markup-compatibility/2006">
    <mc:Choice xmlns:p14="http://schemas.microsoft.com/office/powerpoint/2010/main" Requires="p14">
      <p:transition spd="slow" p14:dur="2000" advTm="95109"/>
    </mc:Choice>
    <mc:Fallback>
      <p:transition spd="slow" advTm="95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30FE0-5A5F-AEAF-52F9-4573CD57D59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5FDE09-DEAF-3A1C-CB17-74F10DC102CC}"/>
              </a:ext>
            </a:extLst>
          </p:cNvPr>
          <p:cNvSpPr>
            <a:spLocks noGrp="1"/>
          </p:cNvSpPr>
          <p:nvPr>
            <p:ph type="title"/>
          </p:nvPr>
        </p:nvSpPr>
        <p:spPr>
          <a:xfrm>
            <a:off x="960120" y="317814"/>
            <a:ext cx="10268712" cy="1700784"/>
          </a:xfrm>
        </p:spPr>
        <p:txBody>
          <a:bodyPr anchor="ctr">
            <a:normAutofit/>
          </a:bodyPr>
          <a:lstStyle/>
          <a:p>
            <a:r>
              <a:rPr lang="uk-UA" sz="5600"/>
              <a:t>Реалізація АВЛ-дерева:</a:t>
            </a:r>
            <a:br>
              <a:rPr lang="uk-UA" sz="5600"/>
            </a:br>
            <a:r>
              <a:rPr lang="uk-UA" sz="5600"/>
              <a:t>Пролог (операції множинні)</a:t>
            </a:r>
          </a:p>
        </p:txBody>
      </p:sp>
      <p:pic>
        <p:nvPicPr>
          <p:cNvPr id="5" name="Місце для вмісту 4" descr="Зображення, що містить текст, знімок екрана, Шрифт, документ&#10;&#10;Вміст на основі ШІ може бути неправильним.">
            <a:extLst>
              <a:ext uri="{FF2B5EF4-FFF2-40B4-BE49-F238E27FC236}">
                <a16:creationId xmlns:a16="http://schemas.microsoft.com/office/drawing/2014/main" id="{CE109FE7-4876-DABC-61B5-5BFBEAAA2366}"/>
              </a:ext>
            </a:extLst>
          </p:cNvPr>
          <p:cNvPicPr>
            <a:picLocks noGrp="1" noChangeAspect="1"/>
          </p:cNvPicPr>
          <p:nvPr>
            <p:ph sz="half" idx="1"/>
          </p:nvPr>
        </p:nvPicPr>
        <p:blipFill>
          <a:blip r:embed="rId4"/>
          <a:stretch>
            <a:fillRect/>
          </a:stretch>
        </p:blipFill>
        <p:spPr>
          <a:xfrm>
            <a:off x="3911031" y="2336416"/>
            <a:ext cx="4077408" cy="4341890"/>
          </a:xfrm>
          <a:prstGeom prst="rect">
            <a:avLst/>
          </a:prstGeom>
        </p:spPr>
      </p:pic>
      <p:pic>
        <p:nvPicPr>
          <p:cNvPr id="8" name="Аудіо 7">
            <a:hlinkClick r:id="" action="ppaction://media"/>
            <a:extLst>
              <a:ext uri="{FF2B5EF4-FFF2-40B4-BE49-F238E27FC236}">
                <a16:creationId xmlns:a16="http://schemas.microsoft.com/office/drawing/2014/main" id="{5F70D6B2-833A-605F-CA4C-0BA1A4D6CB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6295102"/>
      </p:ext>
    </p:extLst>
  </p:cSld>
  <p:clrMapOvr>
    <a:masterClrMapping/>
  </p:clrMapOvr>
  <mc:AlternateContent xmlns:mc="http://schemas.openxmlformats.org/markup-compatibility/2006">
    <mc:Choice xmlns:p14="http://schemas.microsoft.com/office/powerpoint/2010/main" Requires="p14">
      <p:transition spd="slow" p14:dur="2000" advTm="70213"/>
    </mc:Choice>
    <mc:Fallback>
      <p:transition spd="slow" advTm="70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288AF-E157-0EAA-4A13-FBA51447856A}"/>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64A21E-742C-B8E6-F87B-502DEDAEEA52}"/>
              </a:ext>
            </a:extLst>
          </p:cNvPr>
          <p:cNvSpPr>
            <a:spLocks noGrp="1"/>
          </p:cNvSpPr>
          <p:nvPr>
            <p:ph type="title"/>
          </p:nvPr>
        </p:nvSpPr>
        <p:spPr>
          <a:xfrm>
            <a:off x="960120" y="317814"/>
            <a:ext cx="10268712" cy="1700784"/>
          </a:xfrm>
        </p:spPr>
        <p:txBody>
          <a:bodyPr anchor="ctr">
            <a:normAutofit/>
          </a:bodyPr>
          <a:lstStyle/>
          <a:p>
            <a:r>
              <a:rPr lang="uk-UA" sz="5600"/>
              <a:t>Реалізація АВЛ-дерева:</a:t>
            </a:r>
            <a:br>
              <a:rPr lang="uk-UA" sz="5600"/>
            </a:br>
            <a:r>
              <a:rPr lang="uk-UA" sz="5600" err="1"/>
              <a:t>Хаскель</a:t>
            </a:r>
            <a:r>
              <a:rPr lang="uk-UA" sz="5600"/>
              <a:t> (базова структура)</a:t>
            </a:r>
          </a:p>
        </p:txBody>
      </p:sp>
      <p:sp>
        <p:nvSpPr>
          <p:cNvPr id="4" name="Місце для вмісту 3">
            <a:extLst>
              <a:ext uri="{FF2B5EF4-FFF2-40B4-BE49-F238E27FC236}">
                <a16:creationId xmlns:a16="http://schemas.microsoft.com/office/drawing/2014/main" id="{B179DBBC-D8C4-208C-1A55-2571A94D8FAD}"/>
              </a:ext>
            </a:extLst>
          </p:cNvPr>
          <p:cNvSpPr>
            <a:spLocks noGrp="1"/>
          </p:cNvSpPr>
          <p:nvPr>
            <p:ph sz="half" idx="1"/>
          </p:nvPr>
        </p:nvSpPr>
        <p:spPr>
          <a:xfrm>
            <a:off x="399680" y="2497491"/>
            <a:ext cx="5312861" cy="1956522"/>
          </a:xfrm>
        </p:spPr>
        <p:txBody>
          <a:bodyPr>
            <a:normAutofit lnSpcReduction="10000"/>
          </a:bodyPr>
          <a:lstStyle/>
          <a:p>
            <a:pPr>
              <a:lnSpc>
                <a:spcPct val="120000"/>
              </a:lnSpc>
            </a:pPr>
            <a:r>
              <a:rPr lang="en-US"/>
              <a:t>data AVL a = Empty </a:t>
            </a:r>
          </a:p>
          <a:p>
            <a:pPr>
              <a:lnSpc>
                <a:spcPct val="120000"/>
              </a:lnSpc>
            </a:pPr>
            <a:r>
              <a:rPr lang="en-US"/>
              <a:t>           | Node a Int (AVL a) (AVL a)</a:t>
            </a:r>
          </a:p>
          <a:p>
            <a:pPr>
              <a:lnSpc>
                <a:spcPct val="120000"/>
              </a:lnSpc>
            </a:pPr>
            <a:r>
              <a:rPr lang="en-US"/>
              <a:t>           deriving (Show, Eq)</a:t>
            </a:r>
          </a:p>
          <a:p>
            <a:pPr>
              <a:lnSpc>
                <a:spcPct val="120000"/>
              </a:lnSpc>
            </a:pPr>
            <a:endParaRPr lang="en-US"/>
          </a:p>
        </p:txBody>
      </p:sp>
      <p:sp>
        <p:nvSpPr>
          <p:cNvPr id="7" name="TextBox 6">
            <a:extLst>
              <a:ext uri="{FF2B5EF4-FFF2-40B4-BE49-F238E27FC236}">
                <a16:creationId xmlns:a16="http://schemas.microsoft.com/office/drawing/2014/main" id="{05A6FED6-C1AD-70CF-B78A-7AA11DACC9C2}"/>
              </a:ext>
            </a:extLst>
          </p:cNvPr>
          <p:cNvSpPr txBox="1"/>
          <p:nvPr/>
        </p:nvSpPr>
        <p:spPr>
          <a:xfrm>
            <a:off x="187206" y="4649662"/>
            <a:ext cx="6096000" cy="1391920"/>
          </a:xfrm>
          <a:prstGeom prst="rect">
            <a:avLst/>
          </a:prstGeom>
          <a:noFill/>
        </p:spPr>
        <p:txBody>
          <a:bodyPr wrap="square">
            <a:spAutoFit/>
          </a:bodyPr>
          <a:lstStyle/>
          <a:p>
            <a:pPr>
              <a:lnSpc>
                <a:spcPct val="120000"/>
              </a:lnSpc>
            </a:pPr>
            <a:r>
              <a:rPr lang="en-US"/>
              <a:t>-- </a:t>
            </a:r>
            <a:r>
              <a:rPr lang="uk-UA"/>
              <a:t>Отримує висоту вузла.</a:t>
            </a:r>
          </a:p>
          <a:p>
            <a:pPr>
              <a:lnSpc>
                <a:spcPct val="120000"/>
              </a:lnSpc>
            </a:pPr>
            <a:r>
              <a:rPr lang="en-US"/>
              <a:t>height :: AVL a -&gt; Int</a:t>
            </a:r>
          </a:p>
          <a:p>
            <a:pPr>
              <a:lnSpc>
                <a:spcPct val="120000"/>
              </a:lnSpc>
            </a:pPr>
            <a:r>
              <a:rPr lang="en-US"/>
              <a:t>height Empty = 0</a:t>
            </a:r>
          </a:p>
          <a:p>
            <a:pPr>
              <a:lnSpc>
                <a:spcPct val="120000"/>
              </a:lnSpc>
            </a:pPr>
            <a:r>
              <a:rPr lang="en-US"/>
              <a:t>height (Node _ h _ _) = h</a:t>
            </a:r>
          </a:p>
        </p:txBody>
      </p:sp>
      <p:sp>
        <p:nvSpPr>
          <p:cNvPr id="9" name="TextBox 8">
            <a:extLst>
              <a:ext uri="{FF2B5EF4-FFF2-40B4-BE49-F238E27FC236}">
                <a16:creationId xmlns:a16="http://schemas.microsoft.com/office/drawing/2014/main" id="{5DCB9D8C-60CA-F7BF-2E93-E0944591307C}"/>
              </a:ext>
            </a:extLst>
          </p:cNvPr>
          <p:cNvSpPr txBox="1"/>
          <p:nvPr/>
        </p:nvSpPr>
        <p:spPr>
          <a:xfrm>
            <a:off x="5594555" y="2463958"/>
            <a:ext cx="6096000" cy="1391920"/>
          </a:xfrm>
          <a:prstGeom prst="rect">
            <a:avLst/>
          </a:prstGeom>
          <a:noFill/>
        </p:spPr>
        <p:txBody>
          <a:bodyPr wrap="square">
            <a:spAutoFit/>
          </a:bodyPr>
          <a:lstStyle/>
          <a:p>
            <a:pPr>
              <a:lnSpc>
                <a:spcPct val="120000"/>
              </a:lnSpc>
            </a:pPr>
            <a:r>
              <a:rPr lang="en-US"/>
              <a:t>-- </a:t>
            </a:r>
            <a:r>
              <a:rPr lang="uk-UA"/>
              <a:t>Розумний конструктор, який автоматично обчислює висоту.</a:t>
            </a:r>
          </a:p>
          <a:p>
            <a:pPr>
              <a:lnSpc>
                <a:spcPct val="120000"/>
              </a:lnSpc>
            </a:pPr>
            <a:r>
              <a:rPr lang="en-US"/>
              <a:t>node :: a -&gt; AVL a -&gt; AVL a -&gt; AVL a</a:t>
            </a:r>
          </a:p>
          <a:p>
            <a:pPr>
              <a:lnSpc>
                <a:spcPct val="120000"/>
              </a:lnSpc>
            </a:pPr>
            <a:r>
              <a:rPr lang="en-US"/>
              <a:t>node v l r = Node v (max (height l) (height r) + 1) l r</a:t>
            </a:r>
          </a:p>
        </p:txBody>
      </p:sp>
      <p:sp>
        <p:nvSpPr>
          <p:cNvPr id="11" name="TextBox 10">
            <a:extLst>
              <a:ext uri="{FF2B5EF4-FFF2-40B4-BE49-F238E27FC236}">
                <a16:creationId xmlns:a16="http://schemas.microsoft.com/office/drawing/2014/main" id="{56FF7CF6-DD41-21E8-9750-52752A252CE5}"/>
              </a:ext>
            </a:extLst>
          </p:cNvPr>
          <p:cNvSpPr txBox="1"/>
          <p:nvPr/>
        </p:nvSpPr>
        <p:spPr>
          <a:xfrm>
            <a:off x="4994788" y="4649662"/>
            <a:ext cx="6096000" cy="1391920"/>
          </a:xfrm>
          <a:prstGeom prst="rect">
            <a:avLst/>
          </a:prstGeom>
          <a:noFill/>
        </p:spPr>
        <p:txBody>
          <a:bodyPr wrap="square">
            <a:spAutoFit/>
          </a:bodyPr>
          <a:lstStyle/>
          <a:p>
            <a:pPr>
              <a:lnSpc>
                <a:spcPct val="120000"/>
              </a:lnSpc>
            </a:pPr>
            <a:r>
              <a:rPr lang="en-US"/>
              <a:t>-- </a:t>
            </a:r>
            <a:r>
              <a:rPr lang="uk-UA"/>
              <a:t>Обчислює різницю висот (</a:t>
            </a:r>
            <a:r>
              <a:rPr lang="en-US"/>
              <a:t>BF).</a:t>
            </a:r>
          </a:p>
          <a:p>
            <a:pPr>
              <a:lnSpc>
                <a:spcPct val="120000"/>
              </a:lnSpc>
            </a:pPr>
            <a:r>
              <a:rPr lang="en-US" err="1"/>
              <a:t>balanceFactor</a:t>
            </a:r>
            <a:r>
              <a:rPr lang="en-US"/>
              <a:t> :: AVL a -&gt; Int</a:t>
            </a:r>
          </a:p>
          <a:p>
            <a:pPr>
              <a:lnSpc>
                <a:spcPct val="120000"/>
              </a:lnSpc>
            </a:pPr>
            <a:r>
              <a:rPr lang="en-US" err="1"/>
              <a:t>balanceFactor</a:t>
            </a:r>
            <a:r>
              <a:rPr lang="en-US"/>
              <a:t> Empty = 0</a:t>
            </a:r>
          </a:p>
          <a:p>
            <a:pPr>
              <a:lnSpc>
                <a:spcPct val="120000"/>
              </a:lnSpc>
            </a:pPr>
            <a:r>
              <a:rPr lang="en-US" err="1"/>
              <a:t>balanceFactor</a:t>
            </a:r>
            <a:r>
              <a:rPr lang="en-US"/>
              <a:t> (Node _ _ l r) = height l - height r</a:t>
            </a:r>
          </a:p>
        </p:txBody>
      </p:sp>
      <p:pic>
        <p:nvPicPr>
          <p:cNvPr id="10" name="Аудіо 9">
            <a:hlinkClick r:id="" action="ppaction://media"/>
            <a:extLst>
              <a:ext uri="{FF2B5EF4-FFF2-40B4-BE49-F238E27FC236}">
                <a16:creationId xmlns:a16="http://schemas.microsoft.com/office/drawing/2014/main" id="{ED0E8C35-A440-6CAF-A785-449C47B3D95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2729845"/>
      </p:ext>
    </p:extLst>
  </p:cSld>
  <p:clrMapOvr>
    <a:masterClrMapping/>
  </p:clrMapOvr>
  <mc:AlternateContent xmlns:mc="http://schemas.openxmlformats.org/markup-compatibility/2006">
    <mc:Choice xmlns:p14="http://schemas.microsoft.com/office/powerpoint/2010/main" Requires="p14">
      <p:transition spd="slow" p14:dur="2000" advTm="61176"/>
    </mc:Choice>
    <mc:Fallback>
      <p:transition spd="slow" advTm="61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4EB65-6B03-16AE-7B87-EF30B8F771D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C3BC20-59AD-E8BE-2F17-723CE0349654}"/>
              </a:ext>
            </a:extLst>
          </p:cNvPr>
          <p:cNvSpPr>
            <a:spLocks noGrp="1"/>
          </p:cNvSpPr>
          <p:nvPr>
            <p:ph type="title"/>
          </p:nvPr>
        </p:nvSpPr>
        <p:spPr>
          <a:xfrm>
            <a:off x="960120" y="317814"/>
            <a:ext cx="10268712" cy="1700784"/>
          </a:xfrm>
        </p:spPr>
        <p:txBody>
          <a:bodyPr anchor="ctr">
            <a:normAutofit/>
          </a:bodyPr>
          <a:lstStyle/>
          <a:p>
            <a:r>
              <a:rPr lang="uk-UA" sz="5600"/>
              <a:t>Реалізація АВЛ-дерева:</a:t>
            </a:r>
            <a:br>
              <a:rPr lang="uk-UA" sz="5600"/>
            </a:br>
            <a:r>
              <a:rPr lang="uk-UA" sz="5600" err="1"/>
              <a:t>Хаскель</a:t>
            </a:r>
            <a:r>
              <a:rPr lang="uk-UA" sz="5600"/>
              <a:t> (ротації)</a:t>
            </a:r>
          </a:p>
        </p:txBody>
      </p:sp>
      <p:sp>
        <p:nvSpPr>
          <p:cNvPr id="5" name="Місце для вмісту 4">
            <a:extLst>
              <a:ext uri="{FF2B5EF4-FFF2-40B4-BE49-F238E27FC236}">
                <a16:creationId xmlns:a16="http://schemas.microsoft.com/office/drawing/2014/main" id="{95798384-4BD2-0ABC-E647-6B3433F38A05}"/>
              </a:ext>
            </a:extLst>
          </p:cNvPr>
          <p:cNvSpPr>
            <a:spLocks noGrp="1"/>
          </p:cNvSpPr>
          <p:nvPr>
            <p:ph sz="half" idx="1"/>
          </p:nvPr>
        </p:nvSpPr>
        <p:spPr>
          <a:xfrm>
            <a:off x="157316" y="2453704"/>
            <a:ext cx="5263699" cy="2564351"/>
          </a:xfrm>
        </p:spPr>
        <p:txBody>
          <a:bodyPr>
            <a:normAutofit/>
          </a:bodyPr>
          <a:lstStyle/>
          <a:p>
            <a:pPr>
              <a:lnSpc>
                <a:spcPct val="120000"/>
              </a:lnSpc>
            </a:pPr>
            <a:r>
              <a:rPr lang="en-US" sz="1800" err="1"/>
              <a:t>rotateRight</a:t>
            </a:r>
            <a:r>
              <a:rPr lang="en-US" sz="1800"/>
              <a:t> :: AVL a -&gt; AVL a</a:t>
            </a:r>
          </a:p>
          <a:p>
            <a:pPr>
              <a:lnSpc>
                <a:spcPct val="120000"/>
              </a:lnSpc>
            </a:pPr>
            <a:r>
              <a:rPr lang="en-US" sz="1800" err="1"/>
              <a:t>rotateRight</a:t>
            </a:r>
            <a:r>
              <a:rPr lang="en-US" sz="1800"/>
              <a:t> (Node y _ (Node x _ l mid) r) = node x l (node y mid r)</a:t>
            </a:r>
          </a:p>
          <a:p>
            <a:pPr>
              <a:lnSpc>
                <a:spcPct val="120000"/>
              </a:lnSpc>
            </a:pPr>
            <a:r>
              <a:rPr lang="en-US" sz="1800" err="1"/>
              <a:t>rotateRight</a:t>
            </a:r>
            <a:r>
              <a:rPr lang="en-US" sz="1800"/>
              <a:t> t = t</a:t>
            </a:r>
          </a:p>
        </p:txBody>
      </p:sp>
      <p:sp>
        <p:nvSpPr>
          <p:cNvPr id="8" name="TextBox 7">
            <a:extLst>
              <a:ext uri="{FF2B5EF4-FFF2-40B4-BE49-F238E27FC236}">
                <a16:creationId xmlns:a16="http://schemas.microsoft.com/office/drawing/2014/main" id="{CB485457-0BFD-2960-CF4E-B56CBA9EA29F}"/>
              </a:ext>
            </a:extLst>
          </p:cNvPr>
          <p:cNvSpPr txBox="1"/>
          <p:nvPr/>
        </p:nvSpPr>
        <p:spPr>
          <a:xfrm>
            <a:off x="0" y="4397756"/>
            <a:ext cx="6387526" cy="1391920"/>
          </a:xfrm>
          <a:prstGeom prst="rect">
            <a:avLst/>
          </a:prstGeom>
          <a:noFill/>
        </p:spPr>
        <p:txBody>
          <a:bodyPr wrap="square">
            <a:spAutoFit/>
          </a:bodyPr>
          <a:lstStyle/>
          <a:p>
            <a:pPr>
              <a:lnSpc>
                <a:spcPct val="120000"/>
              </a:lnSpc>
            </a:pPr>
            <a:r>
              <a:rPr lang="en-US" err="1"/>
              <a:t>rotateLeft</a:t>
            </a:r>
            <a:r>
              <a:rPr lang="en-US"/>
              <a:t> :: AVL a -&gt; AVL a</a:t>
            </a:r>
          </a:p>
          <a:p>
            <a:pPr>
              <a:lnSpc>
                <a:spcPct val="120000"/>
              </a:lnSpc>
            </a:pPr>
            <a:r>
              <a:rPr lang="en-US" err="1"/>
              <a:t>rotateLeft</a:t>
            </a:r>
            <a:r>
              <a:rPr lang="en-US"/>
              <a:t> (Node x _ l (Node y _ mid r)) = node y (node x l mid) r</a:t>
            </a:r>
          </a:p>
          <a:p>
            <a:pPr>
              <a:lnSpc>
                <a:spcPct val="120000"/>
              </a:lnSpc>
            </a:pPr>
            <a:r>
              <a:rPr lang="en-US" err="1"/>
              <a:t>rotateLeft</a:t>
            </a:r>
            <a:r>
              <a:rPr lang="en-US"/>
              <a:t> t = t</a:t>
            </a:r>
          </a:p>
          <a:p>
            <a:pPr>
              <a:lnSpc>
                <a:spcPct val="120000"/>
              </a:lnSpc>
            </a:pPr>
            <a:endParaRPr lang="en-US"/>
          </a:p>
        </p:txBody>
      </p:sp>
      <p:sp>
        <p:nvSpPr>
          <p:cNvPr id="12" name="TextBox 11">
            <a:extLst>
              <a:ext uri="{FF2B5EF4-FFF2-40B4-BE49-F238E27FC236}">
                <a16:creationId xmlns:a16="http://schemas.microsoft.com/office/drawing/2014/main" id="{6D4A5BC0-D66D-1EC9-2559-316710E23345}"/>
              </a:ext>
            </a:extLst>
          </p:cNvPr>
          <p:cNvSpPr txBox="1"/>
          <p:nvPr/>
        </p:nvSpPr>
        <p:spPr>
          <a:xfrm>
            <a:off x="6096000" y="2453704"/>
            <a:ext cx="6096000" cy="3718710"/>
          </a:xfrm>
          <a:prstGeom prst="rect">
            <a:avLst/>
          </a:prstGeom>
          <a:noFill/>
        </p:spPr>
        <p:txBody>
          <a:bodyPr wrap="square">
            <a:spAutoFit/>
          </a:bodyPr>
          <a:lstStyle/>
          <a:p>
            <a:pPr>
              <a:lnSpc>
                <a:spcPct val="120000"/>
              </a:lnSpc>
            </a:pPr>
            <a:r>
              <a:rPr lang="en-US"/>
              <a:t>-- </a:t>
            </a:r>
            <a:r>
              <a:rPr lang="uk-UA"/>
              <a:t>Відновлює властивості АВЛ-дерева.</a:t>
            </a:r>
          </a:p>
          <a:p>
            <a:pPr>
              <a:lnSpc>
                <a:spcPct val="120000"/>
              </a:lnSpc>
            </a:pPr>
            <a:r>
              <a:rPr lang="en-US"/>
              <a:t>balance :: AVL a -&gt; AVL a</a:t>
            </a:r>
          </a:p>
          <a:p>
            <a:pPr>
              <a:lnSpc>
                <a:spcPct val="120000"/>
              </a:lnSpc>
            </a:pPr>
            <a:r>
              <a:rPr lang="en-US"/>
              <a:t>balance t@(Node v h l r)</a:t>
            </a:r>
          </a:p>
          <a:p>
            <a:pPr>
              <a:lnSpc>
                <a:spcPct val="120000"/>
              </a:lnSpc>
            </a:pPr>
            <a:r>
              <a:rPr lang="en-US"/>
              <a:t>    | </a:t>
            </a:r>
            <a:r>
              <a:rPr lang="en-US" err="1"/>
              <a:t>balanceFactor</a:t>
            </a:r>
            <a:r>
              <a:rPr lang="en-US"/>
              <a:t> t &gt; 1  = if </a:t>
            </a:r>
            <a:r>
              <a:rPr lang="en-US" err="1"/>
              <a:t>balanceFactor</a:t>
            </a:r>
            <a:r>
              <a:rPr lang="en-US"/>
              <a:t> l &gt;= 0 </a:t>
            </a:r>
          </a:p>
          <a:p>
            <a:pPr>
              <a:lnSpc>
                <a:spcPct val="120000"/>
              </a:lnSpc>
            </a:pPr>
            <a:r>
              <a:rPr lang="en-US"/>
              <a:t>                             then </a:t>
            </a:r>
            <a:r>
              <a:rPr lang="en-US" err="1"/>
              <a:t>rotateRight</a:t>
            </a:r>
            <a:r>
              <a:rPr lang="en-US"/>
              <a:t> t</a:t>
            </a:r>
          </a:p>
          <a:p>
            <a:pPr>
              <a:lnSpc>
                <a:spcPct val="120000"/>
              </a:lnSpc>
            </a:pPr>
            <a:r>
              <a:rPr lang="en-US"/>
              <a:t>                             else </a:t>
            </a:r>
            <a:r>
              <a:rPr lang="en-US" err="1"/>
              <a:t>rotateRight</a:t>
            </a:r>
            <a:r>
              <a:rPr lang="en-US"/>
              <a:t> (node v (</a:t>
            </a:r>
            <a:r>
              <a:rPr lang="en-US" err="1"/>
              <a:t>rotateLeft</a:t>
            </a:r>
            <a:r>
              <a:rPr lang="en-US"/>
              <a:t> l) r)</a:t>
            </a:r>
          </a:p>
          <a:p>
            <a:pPr>
              <a:lnSpc>
                <a:spcPct val="120000"/>
              </a:lnSpc>
            </a:pPr>
            <a:r>
              <a:rPr lang="en-US"/>
              <a:t>    | </a:t>
            </a:r>
            <a:r>
              <a:rPr lang="en-US" err="1"/>
              <a:t>balanceFactor</a:t>
            </a:r>
            <a:r>
              <a:rPr lang="en-US"/>
              <a:t> t &lt; -1 = if </a:t>
            </a:r>
            <a:r>
              <a:rPr lang="en-US" err="1"/>
              <a:t>balanceFactor</a:t>
            </a:r>
            <a:r>
              <a:rPr lang="en-US"/>
              <a:t> r &lt;= 0 </a:t>
            </a:r>
          </a:p>
          <a:p>
            <a:pPr>
              <a:lnSpc>
                <a:spcPct val="120000"/>
              </a:lnSpc>
            </a:pPr>
            <a:r>
              <a:rPr lang="en-US"/>
              <a:t>                             then </a:t>
            </a:r>
            <a:r>
              <a:rPr lang="en-US" err="1"/>
              <a:t>rotateLeft</a:t>
            </a:r>
            <a:r>
              <a:rPr lang="en-US"/>
              <a:t> t</a:t>
            </a:r>
          </a:p>
          <a:p>
            <a:pPr>
              <a:lnSpc>
                <a:spcPct val="120000"/>
              </a:lnSpc>
            </a:pPr>
            <a:r>
              <a:rPr lang="en-US"/>
              <a:t>                             else </a:t>
            </a:r>
            <a:r>
              <a:rPr lang="en-US" err="1"/>
              <a:t>rotateLeft</a:t>
            </a:r>
            <a:r>
              <a:rPr lang="en-US"/>
              <a:t> (node v l (</a:t>
            </a:r>
            <a:r>
              <a:rPr lang="en-US" err="1"/>
              <a:t>rotateRight</a:t>
            </a:r>
            <a:r>
              <a:rPr lang="en-US"/>
              <a:t> r))</a:t>
            </a:r>
          </a:p>
          <a:p>
            <a:pPr>
              <a:lnSpc>
                <a:spcPct val="120000"/>
              </a:lnSpc>
            </a:pPr>
            <a:r>
              <a:rPr lang="en-US"/>
              <a:t>    | otherwise = t</a:t>
            </a:r>
          </a:p>
          <a:p>
            <a:pPr>
              <a:lnSpc>
                <a:spcPct val="120000"/>
              </a:lnSpc>
            </a:pPr>
            <a:r>
              <a:rPr lang="en-US"/>
              <a:t>balance Empty = Empty</a:t>
            </a:r>
            <a:endParaRPr lang="uk-UA"/>
          </a:p>
        </p:txBody>
      </p:sp>
      <p:pic>
        <p:nvPicPr>
          <p:cNvPr id="6" name="Аудіо 5">
            <a:hlinkClick r:id="" action="ppaction://media"/>
            <a:extLst>
              <a:ext uri="{FF2B5EF4-FFF2-40B4-BE49-F238E27FC236}">
                <a16:creationId xmlns:a16="http://schemas.microsoft.com/office/drawing/2014/main" id="{6A51FCE0-64CD-86FE-4D5D-A69BCFDB206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33275929"/>
      </p:ext>
    </p:extLst>
  </p:cSld>
  <p:clrMapOvr>
    <a:masterClrMapping/>
  </p:clrMapOvr>
  <mc:AlternateContent xmlns:mc="http://schemas.openxmlformats.org/markup-compatibility/2006">
    <mc:Choice xmlns:p14="http://schemas.microsoft.com/office/powerpoint/2010/main" Requires="p14">
      <p:transition spd="slow" p14:dur="2000" advTm="60424"/>
    </mc:Choice>
    <mc:Fallback>
      <p:transition spd="slow" advTm="60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2EEA-596E-10C8-67FB-A8A6FCFB580D}"/>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3065BD-D2FB-A42A-7006-30479B6C8674}"/>
              </a:ext>
            </a:extLst>
          </p:cNvPr>
          <p:cNvSpPr>
            <a:spLocks noGrp="1"/>
          </p:cNvSpPr>
          <p:nvPr>
            <p:ph type="title"/>
          </p:nvPr>
        </p:nvSpPr>
        <p:spPr>
          <a:xfrm>
            <a:off x="960120" y="317814"/>
            <a:ext cx="10268712" cy="1700784"/>
          </a:xfrm>
        </p:spPr>
        <p:txBody>
          <a:bodyPr anchor="ctr">
            <a:normAutofit/>
          </a:bodyPr>
          <a:lstStyle/>
          <a:p>
            <a:r>
              <a:rPr lang="uk-UA" sz="5600"/>
              <a:t>Реалізація АВЛ-дерева:</a:t>
            </a:r>
            <a:br>
              <a:rPr lang="uk-UA" sz="5600"/>
            </a:br>
            <a:r>
              <a:rPr lang="uk-UA" sz="5600" err="1"/>
              <a:t>Хаскель</a:t>
            </a:r>
            <a:r>
              <a:rPr lang="uk-UA" sz="5600"/>
              <a:t> (ОПЕРАЦІЇ)</a:t>
            </a:r>
          </a:p>
        </p:txBody>
      </p:sp>
      <p:sp>
        <p:nvSpPr>
          <p:cNvPr id="4" name="Місце для вмісту 3">
            <a:extLst>
              <a:ext uri="{FF2B5EF4-FFF2-40B4-BE49-F238E27FC236}">
                <a16:creationId xmlns:a16="http://schemas.microsoft.com/office/drawing/2014/main" id="{D8D3DB66-3132-2A70-FAF0-B7FDCA5ACA30}"/>
              </a:ext>
            </a:extLst>
          </p:cNvPr>
          <p:cNvSpPr>
            <a:spLocks noGrp="1"/>
          </p:cNvSpPr>
          <p:nvPr>
            <p:ph sz="half" idx="1"/>
          </p:nvPr>
        </p:nvSpPr>
        <p:spPr>
          <a:xfrm>
            <a:off x="262030" y="2627081"/>
            <a:ext cx="4815840" cy="3593592"/>
          </a:xfrm>
        </p:spPr>
        <p:txBody>
          <a:bodyPr>
            <a:normAutofit fontScale="70000" lnSpcReduction="20000"/>
          </a:bodyPr>
          <a:lstStyle/>
          <a:p>
            <a:pPr>
              <a:lnSpc>
                <a:spcPct val="120000"/>
              </a:lnSpc>
            </a:pPr>
            <a:r>
              <a:rPr lang="en-US"/>
              <a:t>-- </a:t>
            </a:r>
            <a:r>
              <a:rPr lang="uk-UA"/>
              <a:t>Вставка з балансуванням.</a:t>
            </a:r>
          </a:p>
          <a:p>
            <a:pPr>
              <a:lnSpc>
                <a:spcPct val="120000"/>
              </a:lnSpc>
            </a:pPr>
            <a:r>
              <a:rPr lang="en-US"/>
              <a:t>insert :: (Ord a) =&gt; a -&gt; AVL a -&gt; AVL a</a:t>
            </a:r>
          </a:p>
          <a:p>
            <a:pPr>
              <a:lnSpc>
                <a:spcPct val="120000"/>
              </a:lnSpc>
            </a:pPr>
            <a:r>
              <a:rPr lang="en-US"/>
              <a:t>insert x Empty = node x Empty </a:t>
            </a:r>
            <a:r>
              <a:rPr lang="en-US" err="1"/>
              <a:t>Empty</a:t>
            </a:r>
            <a:endParaRPr lang="en-US"/>
          </a:p>
          <a:p>
            <a:pPr>
              <a:lnSpc>
                <a:spcPct val="120000"/>
              </a:lnSpc>
            </a:pPr>
            <a:r>
              <a:rPr lang="en-US"/>
              <a:t>insert x t@(Node v h l r)</a:t>
            </a:r>
          </a:p>
          <a:p>
            <a:pPr>
              <a:lnSpc>
                <a:spcPct val="120000"/>
              </a:lnSpc>
            </a:pPr>
            <a:r>
              <a:rPr lang="en-US"/>
              <a:t>    | x &lt; v     = balance (node v (insert x l) r)</a:t>
            </a:r>
          </a:p>
          <a:p>
            <a:pPr>
              <a:lnSpc>
                <a:spcPct val="120000"/>
              </a:lnSpc>
            </a:pPr>
            <a:r>
              <a:rPr lang="en-US"/>
              <a:t>    | x &gt; v     = balance (node v l (insert x r))</a:t>
            </a:r>
          </a:p>
          <a:p>
            <a:pPr>
              <a:lnSpc>
                <a:spcPct val="120000"/>
              </a:lnSpc>
            </a:pPr>
            <a:r>
              <a:rPr lang="en-US"/>
              <a:t>    | otherwise = t </a:t>
            </a:r>
          </a:p>
          <a:p>
            <a:pPr>
              <a:lnSpc>
                <a:spcPct val="120000"/>
              </a:lnSpc>
            </a:pPr>
            <a:endParaRPr lang="en-US"/>
          </a:p>
          <a:p>
            <a:pPr>
              <a:lnSpc>
                <a:spcPct val="120000"/>
              </a:lnSpc>
            </a:pPr>
            <a:endParaRPr lang="en-US"/>
          </a:p>
        </p:txBody>
      </p:sp>
      <p:sp>
        <p:nvSpPr>
          <p:cNvPr id="7" name="TextBox 6">
            <a:extLst>
              <a:ext uri="{FF2B5EF4-FFF2-40B4-BE49-F238E27FC236}">
                <a16:creationId xmlns:a16="http://schemas.microsoft.com/office/drawing/2014/main" id="{D6A1539C-3F38-E5B7-EC07-BB551DD90CFB}"/>
              </a:ext>
            </a:extLst>
          </p:cNvPr>
          <p:cNvSpPr txBox="1"/>
          <p:nvPr/>
        </p:nvSpPr>
        <p:spPr>
          <a:xfrm>
            <a:off x="5388077" y="2524883"/>
            <a:ext cx="6096000" cy="3053913"/>
          </a:xfrm>
          <a:prstGeom prst="rect">
            <a:avLst/>
          </a:prstGeom>
          <a:noFill/>
        </p:spPr>
        <p:txBody>
          <a:bodyPr wrap="square">
            <a:spAutoFit/>
          </a:bodyPr>
          <a:lstStyle/>
          <a:p>
            <a:pPr>
              <a:lnSpc>
                <a:spcPct val="120000"/>
              </a:lnSpc>
            </a:pPr>
            <a:r>
              <a:rPr lang="en-US"/>
              <a:t>-- In-order </a:t>
            </a:r>
            <a:r>
              <a:rPr lang="uk-UA"/>
              <a:t>обхід (повертає відсортований список).</a:t>
            </a:r>
          </a:p>
          <a:p>
            <a:pPr>
              <a:lnSpc>
                <a:spcPct val="120000"/>
              </a:lnSpc>
            </a:pPr>
            <a:r>
              <a:rPr lang="en-US" err="1"/>
              <a:t>treeToList</a:t>
            </a:r>
            <a:r>
              <a:rPr lang="en-US"/>
              <a:t> :: AVL a -&gt; [a]</a:t>
            </a:r>
          </a:p>
          <a:p>
            <a:pPr>
              <a:lnSpc>
                <a:spcPct val="120000"/>
              </a:lnSpc>
            </a:pPr>
            <a:r>
              <a:rPr lang="en-US" err="1"/>
              <a:t>treeToList</a:t>
            </a:r>
            <a:r>
              <a:rPr lang="en-US"/>
              <a:t> Empty = []</a:t>
            </a:r>
          </a:p>
          <a:p>
            <a:pPr>
              <a:lnSpc>
                <a:spcPct val="120000"/>
              </a:lnSpc>
            </a:pPr>
            <a:r>
              <a:rPr lang="en-US" err="1"/>
              <a:t>treeToList</a:t>
            </a:r>
            <a:r>
              <a:rPr lang="en-US"/>
              <a:t> (Node v _ l r) = </a:t>
            </a:r>
            <a:r>
              <a:rPr lang="en-US" err="1"/>
              <a:t>treeToList</a:t>
            </a:r>
            <a:r>
              <a:rPr lang="en-US"/>
              <a:t> l ++ [v] ++ </a:t>
            </a:r>
            <a:r>
              <a:rPr lang="en-US" err="1"/>
              <a:t>treeToList</a:t>
            </a:r>
            <a:r>
              <a:rPr lang="en-US"/>
              <a:t> r</a:t>
            </a:r>
          </a:p>
          <a:p>
            <a:pPr>
              <a:lnSpc>
                <a:spcPct val="120000"/>
              </a:lnSpc>
            </a:pPr>
            <a:endParaRPr lang="en-US"/>
          </a:p>
          <a:p>
            <a:pPr>
              <a:lnSpc>
                <a:spcPct val="120000"/>
              </a:lnSpc>
            </a:pPr>
            <a:r>
              <a:rPr lang="en-US"/>
              <a:t>-- </a:t>
            </a:r>
            <a:r>
              <a:rPr lang="uk-UA"/>
              <a:t>Побудова дерева. Використовуємо </a:t>
            </a:r>
            <a:r>
              <a:rPr lang="en-US"/>
              <a:t>nub . sort </a:t>
            </a:r>
            <a:r>
              <a:rPr lang="uk-UA"/>
              <a:t>для чистих множин.</a:t>
            </a:r>
          </a:p>
          <a:p>
            <a:pPr>
              <a:lnSpc>
                <a:spcPct val="120000"/>
              </a:lnSpc>
            </a:pPr>
            <a:r>
              <a:rPr lang="en-US" err="1"/>
              <a:t>buildTree</a:t>
            </a:r>
            <a:r>
              <a:rPr lang="en-US"/>
              <a:t> :: (Ord a) =&gt; [a] -&gt; AVL a</a:t>
            </a:r>
          </a:p>
          <a:p>
            <a:pPr>
              <a:lnSpc>
                <a:spcPct val="120000"/>
              </a:lnSpc>
            </a:pPr>
            <a:r>
              <a:rPr lang="en-US" err="1"/>
              <a:t>buildTree</a:t>
            </a:r>
            <a:r>
              <a:rPr lang="en-US"/>
              <a:t> </a:t>
            </a:r>
            <a:r>
              <a:rPr lang="en-US" err="1"/>
              <a:t>xs</a:t>
            </a:r>
            <a:r>
              <a:rPr lang="en-US"/>
              <a:t> = </a:t>
            </a:r>
            <a:r>
              <a:rPr lang="en-US" err="1"/>
              <a:t>foldl</a:t>
            </a:r>
            <a:r>
              <a:rPr lang="en-US"/>
              <a:t> (flip insert) Empty (nub . sort $ </a:t>
            </a:r>
            <a:r>
              <a:rPr lang="en-US" err="1"/>
              <a:t>xs</a:t>
            </a:r>
            <a:r>
              <a:rPr lang="en-US"/>
              <a:t>)</a:t>
            </a:r>
            <a:endParaRPr lang="uk-UA"/>
          </a:p>
        </p:txBody>
      </p:sp>
      <p:pic>
        <p:nvPicPr>
          <p:cNvPr id="6" name="Аудіо 5">
            <a:hlinkClick r:id="" action="ppaction://media"/>
            <a:extLst>
              <a:ext uri="{FF2B5EF4-FFF2-40B4-BE49-F238E27FC236}">
                <a16:creationId xmlns:a16="http://schemas.microsoft.com/office/drawing/2014/main" id="{4C953EDA-B010-39B4-D07F-990F0000F6D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1678265"/>
      </p:ext>
    </p:extLst>
  </p:cSld>
  <p:clrMapOvr>
    <a:masterClrMapping/>
  </p:clrMapOvr>
  <mc:AlternateContent xmlns:mc="http://schemas.openxmlformats.org/markup-compatibility/2006">
    <mc:Choice xmlns:p14="http://schemas.microsoft.com/office/powerpoint/2010/main" Requires="p14">
      <p:transition spd="slow" p14:dur="2000" advTm="65531"/>
    </mc:Choice>
    <mc:Fallback>
      <p:transition spd="slow" advTm="6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F7AA7-CC4D-EA5D-EABC-646F01C1ADF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4031E4-7A9F-B02D-09EA-2EAD1059CED7}"/>
              </a:ext>
            </a:extLst>
          </p:cNvPr>
          <p:cNvSpPr>
            <a:spLocks noGrp="1"/>
          </p:cNvSpPr>
          <p:nvPr>
            <p:ph type="title"/>
          </p:nvPr>
        </p:nvSpPr>
        <p:spPr>
          <a:xfrm>
            <a:off x="960120" y="317814"/>
            <a:ext cx="10268712" cy="1700784"/>
          </a:xfrm>
        </p:spPr>
        <p:txBody>
          <a:bodyPr anchor="ctr">
            <a:normAutofit/>
          </a:bodyPr>
          <a:lstStyle/>
          <a:p>
            <a:r>
              <a:rPr lang="uk-UA" sz="5600"/>
              <a:t>Реалізація АВЛ-дерева:</a:t>
            </a:r>
            <a:br>
              <a:rPr lang="uk-UA" sz="5600"/>
            </a:br>
            <a:r>
              <a:rPr lang="uk-UA" sz="5600" err="1"/>
              <a:t>Хаскель</a:t>
            </a:r>
            <a:r>
              <a:rPr lang="uk-UA" sz="5600"/>
              <a:t> (ОПЕРАЦІЇ множинні)</a:t>
            </a:r>
          </a:p>
        </p:txBody>
      </p:sp>
      <p:sp>
        <p:nvSpPr>
          <p:cNvPr id="5" name="Місце для вмісту 4">
            <a:extLst>
              <a:ext uri="{FF2B5EF4-FFF2-40B4-BE49-F238E27FC236}">
                <a16:creationId xmlns:a16="http://schemas.microsoft.com/office/drawing/2014/main" id="{70807572-95BD-0E9A-0E01-77D370C53AF0}"/>
              </a:ext>
            </a:extLst>
          </p:cNvPr>
          <p:cNvSpPr>
            <a:spLocks noGrp="1"/>
          </p:cNvSpPr>
          <p:nvPr>
            <p:ph sz="half" idx="1"/>
          </p:nvPr>
        </p:nvSpPr>
        <p:spPr>
          <a:xfrm>
            <a:off x="429177" y="2538590"/>
            <a:ext cx="5666823" cy="4157178"/>
          </a:xfrm>
        </p:spPr>
        <p:txBody>
          <a:bodyPr>
            <a:normAutofit fontScale="55000" lnSpcReduction="20000"/>
          </a:bodyPr>
          <a:lstStyle/>
          <a:p>
            <a:pPr>
              <a:lnSpc>
                <a:spcPct val="120000"/>
              </a:lnSpc>
            </a:pPr>
            <a:r>
              <a:rPr lang="en-US"/>
              <a:t>-- </a:t>
            </a:r>
            <a:r>
              <a:rPr lang="uk-UA"/>
              <a:t>Реалізація через списки: </a:t>
            </a:r>
            <a:r>
              <a:rPr lang="en-US"/>
              <a:t>Tree -&gt; List -&gt; Op -&gt; Tree.</a:t>
            </a:r>
          </a:p>
          <a:p>
            <a:pPr>
              <a:lnSpc>
                <a:spcPct val="120000"/>
              </a:lnSpc>
            </a:pPr>
            <a:r>
              <a:rPr lang="en-US" err="1"/>
              <a:t>avlUnion</a:t>
            </a:r>
            <a:r>
              <a:rPr lang="en-US"/>
              <a:t> :: (Ord a) =&gt; AVL a -&gt; AVL a -&gt; AVL a</a:t>
            </a:r>
          </a:p>
          <a:p>
            <a:pPr>
              <a:lnSpc>
                <a:spcPct val="120000"/>
              </a:lnSpc>
            </a:pPr>
            <a:r>
              <a:rPr lang="en-US" err="1"/>
              <a:t>avlUnion</a:t>
            </a:r>
            <a:r>
              <a:rPr lang="en-US"/>
              <a:t> t1 t2 = </a:t>
            </a:r>
            <a:r>
              <a:rPr lang="en-US" err="1"/>
              <a:t>buildTree</a:t>
            </a:r>
            <a:r>
              <a:rPr lang="en-US"/>
              <a:t> (union (</a:t>
            </a:r>
            <a:r>
              <a:rPr lang="en-US" err="1"/>
              <a:t>treeToList</a:t>
            </a:r>
            <a:r>
              <a:rPr lang="en-US"/>
              <a:t> t1) (</a:t>
            </a:r>
            <a:r>
              <a:rPr lang="en-US" err="1"/>
              <a:t>treeToList</a:t>
            </a:r>
            <a:r>
              <a:rPr lang="en-US"/>
              <a:t> t2))</a:t>
            </a:r>
          </a:p>
          <a:p>
            <a:pPr>
              <a:lnSpc>
                <a:spcPct val="120000"/>
              </a:lnSpc>
            </a:pPr>
            <a:endParaRPr lang="en-US"/>
          </a:p>
          <a:p>
            <a:pPr>
              <a:lnSpc>
                <a:spcPct val="120000"/>
              </a:lnSpc>
            </a:pPr>
            <a:r>
              <a:rPr lang="en-US" err="1"/>
              <a:t>avlIntersect</a:t>
            </a:r>
            <a:r>
              <a:rPr lang="en-US"/>
              <a:t> :: (Ord a) =&gt; AVL a -&gt; AVL a -&gt; AVL a</a:t>
            </a:r>
          </a:p>
          <a:p>
            <a:pPr>
              <a:lnSpc>
                <a:spcPct val="120000"/>
              </a:lnSpc>
            </a:pPr>
            <a:r>
              <a:rPr lang="en-US" err="1"/>
              <a:t>avlIntersect</a:t>
            </a:r>
            <a:r>
              <a:rPr lang="en-US"/>
              <a:t> t1 t2 = </a:t>
            </a:r>
            <a:r>
              <a:rPr lang="en-US" err="1"/>
              <a:t>buildTree</a:t>
            </a:r>
            <a:r>
              <a:rPr lang="en-US"/>
              <a:t> (intersect (</a:t>
            </a:r>
            <a:r>
              <a:rPr lang="en-US" err="1"/>
              <a:t>treeToList</a:t>
            </a:r>
            <a:r>
              <a:rPr lang="en-US"/>
              <a:t> t1) (</a:t>
            </a:r>
            <a:r>
              <a:rPr lang="en-US" err="1"/>
              <a:t>treeToList</a:t>
            </a:r>
            <a:r>
              <a:rPr lang="en-US"/>
              <a:t> t2))</a:t>
            </a:r>
          </a:p>
          <a:p>
            <a:pPr>
              <a:lnSpc>
                <a:spcPct val="120000"/>
              </a:lnSpc>
            </a:pPr>
            <a:endParaRPr lang="en-US"/>
          </a:p>
          <a:p>
            <a:pPr>
              <a:lnSpc>
                <a:spcPct val="120000"/>
              </a:lnSpc>
            </a:pPr>
            <a:r>
              <a:rPr lang="en-US" err="1"/>
              <a:t>avlDiff</a:t>
            </a:r>
            <a:r>
              <a:rPr lang="en-US"/>
              <a:t> :: (Ord a) =&gt; AVL a -&gt; AVL a -&gt; AVL a</a:t>
            </a:r>
          </a:p>
          <a:p>
            <a:pPr>
              <a:lnSpc>
                <a:spcPct val="120000"/>
              </a:lnSpc>
            </a:pPr>
            <a:r>
              <a:rPr lang="en-US" err="1"/>
              <a:t>avlDiff</a:t>
            </a:r>
            <a:r>
              <a:rPr lang="en-US"/>
              <a:t> t1 t2 = </a:t>
            </a:r>
            <a:r>
              <a:rPr lang="en-US" err="1"/>
              <a:t>buildTree</a:t>
            </a:r>
            <a:r>
              <a:rPr lang="en-US"/>
              <a:t> (</a:t>
            </a:r>
            <a:r>
              <a:rPr lang="en-US" err="1"/>
              <a:t>treeToList</a:t>
            </a:r>
            <a:r>
              <a:rPr lang="en-US"/>
              <a:t> t1 \\ </a:t>
            </a:r>
            <a:r>
              <a:rPr lang="en-US" err="1"/>
              <a:t>treeToList</a:t>
            </a:r>
            <a:r>
              <a:rPr lang="en-US"/>
              <a:t> t2)</a:t>
            </a:r>
            <a:endParaRPr lang="uk-UA"/>
          </a:p>
          <a:p>
            <a:endParaRPr lang="uk-UA"/>
          </a:p>
        </p:txBody>
      </p:sp>
      <p:pic>
        <p:nvPicPr>
          <p:cNvPr id="6" name="Аудіо 5">
            <a:hlinkClick r:id="" action="ppaction://media"/>
            <a:extLst>
              <a:ext uri="{FF2B5EF4-FFF2-40B4-BE49-F238E27FC236}">
                <a16:creationId xmlns:a16="http://schemas.microsoft.com/office/drawing/2014/main" id="{DA730DF6-DC27-38B4-2E13-C2CACA8424C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1763429"/>
      </p:ext>
    </p:extLst>
  </p:cSld>
  <p:clrMapOvr>
    <a:masterClrMapping/>
  </p:clrMapOvr>
  <mc:AlternateContent xmlns:mc="http://schemas.openxmlformats.org/markup-compatibility/2006">
    <mc:Choice xmlns:p14="http://schemas.microsoft.com/office/powerpoint/2010/main" Requires="p14">
      <p:transition spd="slow" p14:dur="2000" advTm="35268"/>
    </mc:Choice>
    <mc:Fallback>
      <p:transition spd="slow" advTm="35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8286BD-C094-CE04-B2F9-E86063F88EAD}"/>
              </a:ext>
            </a:extLst>
          </p:cNvPr>
          <p:cNvSpPr>
            <a:spLocks noGrp="1"/>
          </p:cNvSpPr>
          <p:nvPr>
            <p:ph type="title"/>
          </p:nvPr>
        </p:nvSpPr>
        <p:spPr>
          <a:xfrm>
            <a:off x="960120" y="317814"/>
            <a:ext cx="10268712" cy="1700784"/>
          </a:xfrm>
        </p:spPr>
        <p:txBody>
          <a:bodyPr anchor="ctr">
            <a:normAutofit/>
          </a:bodyPr>
          <a:lstStyle/>
          <a:p>
            <a:r>
              <a:rPr lang="uk-UA"/>
              <a:t>Порівняльна таблиця</a:t>
            </a:r>
          </a:p>
        </p:txBody>
      </p:sp>
      <p:pic>
        <p:nvPicPr>
          <p:cNvPr id="6146" name="Picture 2">
            <a:extLst>
              <a:ext uri="{FF2B5EF4-FFF2-40B4-BE49-F238E27FC236}">
                <a16:creationId xmlns:a16="http://schemas.microsoft.com/office/drawing/2014/main" id="{DFF5C1A8-0549-1A3E-A99C-239DAB5EBB5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07754" y="2284473"/>
            <a:ext cx="4150475" cy="4573527"/>
          </a:xfrm>
          <a:prstGeom prst="rect">
            <a:avLst/>
          </a:prstGeom>
          <a:solidFill>
            <a:srgbClr val="FFFFFF"/>
          </a:solidFill>
        </p:spPr>
      </p:pic>
      <p:pic>
        <p:nvPicPr>
          <p:cNvPr id="14" name="Аудіо 13">
            <a:hlinkClick r:id="" action="ppaction://media"/>
            <a:extLst>
              <a:ext uri="{FF2B5EF4-FFF2-40B4-BE49-F238E27FC236}">
                <a16:creationId xmlns:a16="http://schemas.microsoft.com/office/drawing/2014/main" id="{E93DE646-3727-D79C-E968-C539CAEAB1A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09423041"/>
      </p:ext>
    </p:extLst>
  </p:cSld>
  <p:clrMapOvr>
    <a:masterClrMapping/>
  </p:clrMapOvr>
  <mc:AlternateContent xmlns:mc="http://schemas.openxmlformats.org/markup-compatibility/2006">
    <mc:Choice xmlns:p14="http://schemas.microsoft.com/office/powerpoint/2010/main" Requires="p14">
      <p:transition spd="slow" p14:dur="2000" advTm="109499"/>
    </mc:Choice>
    <mc:Fallback>
      <p:transition spd="slow" advTm="109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63E65F6-C875-3479-C22F-4552BD085F58}"/>
              </a:ext>
            </a:extLst>
          </p:cNvPr>
          <p:cNvSpPr>
            <a:spLocks noGrp="1"/>
          </p:cNvSpPr>
          <p:nvPr>
            <p:ph type="title"/>
          </p:nvPr>
        </p:nvSpPr>
        <p:spPr>
          <a:xfrm>
            <a:off x="960120" y="317814"/>
            <a:ext cx="10268712" cy="1700784"/>
          </a:xfrm>
        </p:spPr>
        <p:txBody>
          <a:bodyPr>
            <a:normAutofit fontScale="90000"/>
          </a:bodyPr>
          <a:lstStyle/>
          <a:p>
            <a:r>
              <a:rPr lang="uk-UA"/>
              <a:t>Тест реалізацій множинних операцій в пролог</a:t>
            </a:r>
            <a:endParaRPr lang="en-US"/>
          </a:p>
        </p:txBody>
      </p:sp>
      <p:sp>
        <p:nvSpPr>
          <p:cNvPr id="11" name="TextBox 10">
            <a:extLst>
              <a:ext uri="{FF2B5EF4-FFF2-40B4-BE49-F238E27FC236}">
                <a16:creationId xmlns:a16="http://schemas.microsoft.com/office/drawing/2014/main" id="{CE12C890-0E17-36BB-402D-BB31207B25ED}"/>
              </a:ext>
            </a:extLst>
          </p:cNvPr>
          <p:cNvSpPr txBox="1"/>
          <p:nvPr/>
        </p:nvSpPr>
        <p:spPr>
          <a:xfrm>
            <a:off x="6019018" y="2854244"/>
            <a:ext cx="6025498" cy="3970318"/>
          </a:xfrm>
          <a:prstGeom prst="rect">
            <a:avLst/>
          </a:prstGeom>
          <a:noFill/>
        </p:spPr>
        <p:txBody>
          <a:bodyPr wrap="square">
            <a:spAutoFit/>
          </a:bodyPr>
          <a:lstStyle/>
          <a:p>
            <a:r>
              <a:rPr lang="uk-UA" sz="1400"/>
              <a:t>% Внутрішній предикат для заміру часу конкретної операції.</a:t>
            </a:r>
          </a:p>
          <a:p>
            <a:r>
              <a:rPr lang="uk-UA" sz="1400" err="1"/>
              <a:t>benchmark_op</a:t>
            </a:r>
            <a:r>
              <a:rPr lang="uk-UA" sz="1400"/>
              <a:t>(T1, T2, </a:t>
            </a:r>
            <a:r>
              <a:rPr lang="uk-UA" sz="1400" err="1"/>
              <a:t>ListOp</a:t>
            </a:r>
            <a:r>
              <a:rPr lang="uk-UA" sz="1400"/>
              <a:t>, </a:t>
            </a:r>
            <a:r>
              <a:rPr lang="uk-UA" sz="1400" err="1"/>
              <a:t>DirectPred</a:t>
            </a:r>
            <a:r>
              <a:rPr lang="uk-UA" sz="1400"/>
              <a:t>, </a:t>
            </a:r>
            <a:r>
              <a:rPr lang="uk-UA" sz="1400" err="1"/>
              <a:t>Label</a:t>
            </a:r>
            <a:r>
              <a:rPr lang="uk-UA" sz="1400"/>
              <a:t>) :-</a:t>
            </a:r>
          </a:p>
          <a:p>
            <a:r>
              <a:rPr lang="uk-UA" sz="1400"/>
              <a:t>    % Замір </a:t>
            </a:r>
            <a:r>
              <a:rPr lang="uk-UA" sz="1400" err="1"/>
              <a:t>List-based</a:t>
            </a:r>
            <a:endParaRPr lang="uk-UA" sz="1400"/>
          </a:p>
          <a:p>
            <a:r>
              <a:rPr lang="uk-UA" sz="1400"/>
              <a:t>    </a:t>
            </a:r>
            <a:r>
              <a:rPr lang="uk-UA" sz="1400" err="1"/>
              <a:t>statistics</a:t>
            </a:r>
            <a:r>
              <a:rPr lang="uk-UA" sz="1400"/>
              <a:t>(</a:t>
            </a:r>
            <a:r>
              <a:rPr lang="uk-UA" sz="1400" err="1"/>
              <a:t>runtime</a:t>
            </a:r>
            <a:r>
              <a:rPr lang="uk-UA" sz="1400"/>
              <a:t>, [S1|_]),</a:t>
            </a:r>
          </a:p>
          <a:p>
            <a:r>
              <a:rPr lang="uk-UA" sz="1400"/>
              <a:t>    </a:t>
            </a:r>
            <a:r>
              <a:rPr lang="uk-UA" sz="1400" err="1"/>
              <a:t>set_op_list</a:t>
            </a:r>
            <a:r>
              <a:rPr lang="uk-UA" sz="1400"/>
              <a:t>(T1, T2, </a:t>
            </a:r>
            <a:r>
              <a:rPr lang="uk-UA" sz="1400" err="1"/>
              <a:t>ListOp</a:t>
            </a:r>
            <a:r>
              <a:rPr lang="uk-UA" sz="1400"/>
              <a:t>, _),</a:t>
            </a:r>
          </a:p>
          <a:p>
            <a:r>
              <a:rPr lang="uk-UA" sz="1400"/>
              <a:t>    </a:t>
            </a:r>
            <a:r>
              <a:rPr lang="uk-UA" sz="1400" err="1"/>
              <a:t>statistics</a:t>
            </a:r>
            <a:r>
              <a:rPr lang="uk-UA" sz="1400"/>
              <a:t>(</a:t>
            </a:r>
            <a:r>
              <a:rPr lang="uk-UA" sz="1400" err="1"/>
              <a:t>runtime</a:t>
            </a:r>
            <a:r>
              <a:rPr lang="uk-UA" sz="1400"/>
              <a:t>, [E1|_]),</a:t>
            </a:r>
          </a:p>
          <a:p>
            <a:r>
              <a:rPr lang="uk-UA" sz="1400"/>
              <a:t>    </a:t>
            </a:r>
            <a:r>
              <a:rPr lang="uk-UA" sz="1400" err="1"/>
              <a:t>T_List</a:t>
            </a:r>
            <a:r>
              <a:rPr lang="uk-UA" sz="1400"/>
              <a:t> </a:t>
            </a:r>
            <a:r>
              <a:rPr lang="uk-UA" sz="1400" err="1"/>
              <a:t>is</a:t>
            </a:r>
            <a:r>
              <a:rPr lang="uk-UA" sz="1400"/>
              <a:t> E1 - S1,</a:t>
            </a:r>
          </a:p>
          <a:p>
            <a:endParaRPr lang="uk-UA" sz="1400"/>
          </a:p>
          <a:p>
            <a:r>
              <a:rPr lang="uk-UA" sz="1400"/>
              <a:t>    % Замір </a:t>
            </a:r>
            <a:r>
              <a:rPr lang="uk-UA" sz="1400" err="1"/>
              <a:t>Direct</a:t>
            </a:r>
            <a:endParaRPr lang="uk-UA" sz="1400"/>
          </a:p>
          <a:p>
            <a:r>
              <a:rPr lang="uk-UA" sz="1400"/>
              <a:t>    </a:t>
            </a:r>
            <a:r>
              <a:rPr lang="uk-UA" sz="1400" err="1"/>
              <a:t>statistics</a:t>
            </a:r>
            <a:r>
              <a:rPr lang="uk-UA" sz="1400"/>
              <a:t>(</a:t>
            </a:r>
            <a:r>
              <a:rPr lang="uk-UA" sz="1400" err="1"/>
              <a:t>runtime</a:t>
            </a:r>
            <a:r>
              <a:rPr lang="uk-UA" sz="1400"/>
              <a:t>, [S2|_]),</a:t>
            </a:r>
          </a:p>
          <a:p>
            <a:r>
              <a:rPr lang="uk-UA" sz="1400"/>
              <a:t>    </a:t>
            </a:r>
            <a:r>
              <a:rPr lang="uk-UA" sz="1400" err="1"/>
              <a:t>call</a:t>
            </a:r>
            <a:r>
              <a:rPr lang="uk-UA" sz="1400"/>
              <a:t>(</a:t>
            </a:r>
            <a:r>
              <a:rPr lang="uk-UA" sz="1400" err="1"/>
              <a:t>DirectPred</a:t>
            </a:r>
            <a:r>
              <a:rPr lang="uk-UA" sz="1400"/>
              <a:t>, T1, T2, _), % </a:t>
            </a:r>
            <a:r>
              <a:rPr lang="uk-UA" sz="1400" err="1"/>
              <a:t>call</a:t>
            </a:r>
            <a:r>
              <a:rPr lang="uk-UA" sz="1400"/>
              <a:t>/3 - динамічний виклик предиката</a:t>
            </a:r>
          </a:p>
          <a:p>
            <a:r>
              <a:rPr lang="uk-UA" sz="1400"/>
              <a:t>    </a:t>
            </a:r>
            <a:r>
              <a:rPr lang="uk-UA" sz="1400" err="1"/>
              <a:t>statistics</a:t>
            </a:r>
            <a:r>
              <a:rPr lang="uk-UA" sz="1400"/>
              <a:t>(</a:t>
            </a:r>
            <a:r>
              <a:rPr lang="uk-UA" sz="1400" err="1"/>
              <a:t>runtime</a:t>
            </a:r>
            <a:r>
              <a:rPr lang="uk-UA" sz="1400"/>
              <a:t>, [E2|_]),</a:t>
            </a:r>
          </a:p>
          <a:p>
            <a:r>
              <a:rPr lang="uk-UA" sz="1400"/>
              <a:t>    </a:t>
            </a:r>
            <a:r>
              <a:rPr lang="uk-UA" sz="1400" err="1"/>
              <a:t>T_Direct</a:t>
            </a:r>
            <a:r>
              <a:rPr lang="uk-UA" sz="1400"/>
              <a:t> </a:t>
            </a:r>
            <a:r>
              <a:rPr lang="uk-UA" sz="1400" err="1"/>
              <a:t>is</a:t>
            </a:r>
            <a:r>
              <a:rPr lang="uk-UA" sz="1400"/>
              <a:t> E2 - S2,</a:t>
            </a:r>
          </a:p>
          <a:p>
            <a:endParaRPr lang="uk-UA" sz="1400"/>
          </a:p>
          <a:p>
            <a:r>
              <a:rPr lang="uk-UA" sz="1400"/>
              <a:t>    </a:t>
            </a:r>
            <a:r>
              <a:rPr lang="uk-UA" sz="1400" err="1"/>
              <a:t>format</a:t>
            </a:r>
            <a:r>
              <a:rPr lang="uk-UA" sz="1400"/>
              <a:t>('~w: </a:t>
            </a:r>
            <a:r>
              <a:rPr lang="uk-UA" sz="1400" err="1"/>
              <a:t>List-based</a:t>
            </a:r>
            <a:r>
              <a:rPr lang="uk-UA" sz="1400"/>
              <a:t> = ~w </a:t>
            </a:r>
            <a:r>
              <a:rPr lang="uk-UA" sz="1400" err="1"/>
              <a:t>ms</a:t>
            </a:r>
            <a:r>
              <a:rPr lang="uk-UA" sz="1400"/>
              <a:t> | </a:t>
            </a:r>
            <a:r>
              <a:rPr lang="uk-UA" sz="1400" err="1"/>
              <a:t>Direct</a:t>
            </a:r>
            <a:r>
              <a:rPr lang="uk-UA" sz="1400"/>
              <a:t> = ~w </a:t>
            </a:r>
            <a:r>
              <a:rPr lang="uk-UA" sz="1400" err="1"/>
              <a:t>ms~n</a:t>
            </a:r>
            <a:r>
              <a:rPr lang="uk-UA" sz="1400"/>
              <a:t>', [</a:t>
            </a:r>
            <a:r>
              <a:rPr lang="uk-UA" sz="1400" err="1"/>
              <a:t>Label</a:t>
            </a:r>
            <a:r>
              <a:rPr lang="uk-UA" sz="1400"/>
              <a:t>, </a:t>
            </a:r>
            <a:r>
              <a:rPr lang="uk-UA" sz="1400" err="1"/>
              <a:t>T_List</a:t>
            </a:r>
            <a:r>
              <a:rPr lang="uk-UA" sz="1400"/>
              <a:t>, </a:t>
            </a:r>
            <a:r>
              <a:rPr lang="uk-UA" sz="1400" err="1"/>
              <a:t>T_Direct</a:t>
            </a:r>
            <a:r>
              <a:rPr lang="uk-UA" sz="1400"/>
              <a:t>]).</a:t>
            </a:r>
          </a:p>
          <a:p>
            <a:endParaRPr lang="uk-UA" sz="1400"/>
          </a:p>
          <a:p>
            <a:r>
              <a:rPr lang="uk-UA" sz="1400"/>
              <a:t>    :- </a:t>
            </a:r>
            <a:r>
              <a:rPr lang="uk-UA" sz="1400" err="1"/>
              <a:t>begin_tests</a:t>
            </a:r>
            <a:r>
              <a:rPr lang="uk-UA" sz="1400"/>
              <a:t>(</a:t>
            </a:r>
            <a:r>
              <a:rPr lang="uk-UA" sz="1400" err="1"/>
              <a:t>avl_set_operations</a:t>
            </a:r>
            <a:r>
              <a:rPr lang="uk-UA" sz="1400"/>
              <a:t>).</a:t>
            </a:r>
          </a:p>
        </p:txBody>
      </p:sp>
      <p:sp>
        <p:nvSpPr>
          <p:cNvPr id="13" name="TextBox 12">
            <a:extLst>
              <a:ext uri="{FF2B5EF4-FFF2-40B4-BE49-F238E27FC236}">
                <a16:creationId xmlns:a16="http://schemas.microsoft.com/office/drawing/2014/main" id="{60ACF1E5-AB69-3BB9-1B60-7119916A796E}"/>
              </a:ext>
            </a:extLst>
          </p:cNvPr>
          <p:cNvSpPr txBox="1"/>
          <p:nvPr/>
        </p:nvSpPr>
        <p:spPr>
          <a:xfrm>
            <a:off x="-1524" y="2261420"/>
            <a:ext cx="6096000" cy="3323987"/>
          </a:xfrm>
          <a:prstGeom prst="rect">
            <a:avLst/>
          </a:prstGeom>
          <a:noFill/>
        </p:spPr>
        <p:txBody>
          <a:bodyPr wrap="square">
            <a:spAutoFit/>
          </a:bodyPr>
          <a:lstStyle/>
          <a:p>
            <a:r>
              <a:rPr lang="uk-UA" sz="1600"/>
              <a:t>% Проводить комплексний тест швидкості для </a:t>
            </a:r>
            <a:r>
              <a:rPr lang="uk-UA" sz="1600" err="1"/>
              <a:t>union</a:t>
            </a:r>
            <a:r>
              <a:rPr lang="uk-UA" sz="1600"/>
              <a:t>, </a:t>
            </a:r>
            <a:r>
              <a:rPr lang="uk-UA" sz="1600" err="1"/>
              <a:t>intersect</a:t>
            </a:r>
            <a:r>
              <a:rPr lang="uk-UA" sz="1600"/>
              <a:t> та </a:t>
            </a:r>
            <a:r>
              <a:rPr lang="uk-UA" sz="1600" err="1"/>
              <a:t>diff</a:t>
            </a:r>
            <a:r>
              <a:rPr lang="uk-UA" sz="1600"/>
              <a:t>.</a:t>
            </a:r>
          </a:p>
          <a:p>
            <a:r>
              <a:rPr lang="uk-UA" sz="1600" err="1"/>
              <a:t>run_full_benchmark</a:t>
            </a:r>
            <a:r>
              <a:rPr lang="uk-UA" sz="1600"/>
              <a:t>(</a:t>
            </a:r>
            <a:r>
              <a:rPr lang="uk-UA" sz="1600" err="1"/>
              <a:t>Size</a:t>
            </a:r>
            <a:r>
              <a:rPr lang="uk-UA" sz="1600"/>
              <a:t>) :-</a:t>
            </a:r>
          </a:p>
          <a:p>
            <a:r>
              <a:rPr lang="uk-UA" sz="1600"/>
              <a:t>    % Підготовка даних</a:t>
            </a:r>
          </a:p>
          <a:p>
            <a:r>
              <a:rPr lang="uk-UA" sz="1600"/>
              <a:t>    </a:t>
            </a:r>
            <a:r>
              <a:rPr lang="uk-UA" sz="1600" err="1"/>
              <a:t>length</a:t>
            </a:r>
            <a:r>
              <a:rPr lang="uk-UA" sz="1600"/>
              <a:t>(L1, </a:t>
            </a:r>
            <a:r>
              <a:rPr lang="uk-UA" sz="1600" err="1"/>
              <a:t>Size</a:t>
            </a:r>
            <a:r>
              <a:rPr lang="uk-UA" sz="1600"/>
              <a:t>), </a:t>
            </a:r>
            <a:r>
              <a:rPr lang="uk-UA" sz="1600" err="1"/>
              <a:t>maplist</a:t>
            </a:r>
            <a:r>
              <a:rPr lang="uk-UA" sz="1600"/>
              <a:t>(</a:t>
            </a:r>
            <a:r>
              <a:rPr lang="uk-UA" sz="1600" err="1"/>
              <a:t>random</a:t>
            </a:r>
            <a:r>
              <a:rPr lang="uk-UA" sz="1600"/>
              <a:t>(1, 500000), L1),</a:t>
            </a:r>
          </a:p>
          <a:p>
            <a:r>
              <a:rPr lang="uk-UA" sz="1600"/>
              <a:t>    </a:t>
            </a:r>
            <a:r>
              <a:rPr lang="uk-UA" sz="1600" err="1"/>
              <a:t>length</a:t>
            </a:r>
            <a:r>
              <a:rPr lang="uk-UA" sz="1600"/>
              <a:t>(L2, </a:t>
            </a:r>
            <a:r>
              <a:rPr lang="uk-UA" sz="1600" err="1"/>
              <a:t>Size</a:t>
            </a:r>
            <a:r>
              <a:rPr lang="uk-UA" sz="1600"/>
              <a:t>), </a:t>
            </a:r>
            <a:r>
              <a:rPr lang="uk-UA" sz="1600" err="1"/>
              <a:t>maplist</a:t>
            </a:r>
            <a:r>
              <a:rPr lang="uk-UA" sz="1600"/>
              <a:t>(</a:t>
            </a:r>
            <a:r>
              <a:rPr lang="uk-UA" sz="1600" err="1"/>
              <a:t>random</a:t>
            </a:r>
            <a:r>
              <a:rPr lang="uk-UA" sz="1600"/>
              <a:t>(1, 500000), L2),</a:t>
            </a:r>
          </a:p>
          <a:p>
            <a:r>
              <a:rPr lang="uk-UA" sz="1600"/>
              <a:t>    </a:t>
            </a:r>
            <a:r>
              <a:rPr lang="uk-UA" sz="1600" err="1"/>
              <a:t>build_tree</a:t>
            </a:r>
            <a:r>
              <a:rPr lang="uk-UA" sz="1600"/>
              <a:t>(L1, T1),</a:t>
            </a:r>
          </a:p>
          <a:p>
            <a:r>
              <a:rPr lang="uk-UA" sz="1600"/>
              <a:t>    </a:t>
            </a:r>
            <a:r>
              <a:rPr lang="uk-UA" sz="1600" err="1"/>
              <a:t>build_tree</a:t>
            </a:r>
            <a:r>
              <a:rPr lang="uk-UA" sz="1600"/>
              <a:t>(L2, T2),</a:t>
            </a:r>
          </a:p>
          <a:p>
            <a:endParaRPr lang="uk-UA" sz="1600"/>
          </a:p>
          <a:p>
            <a:r>
              <a:rPr lang="uk-UA" sz="1600"/>
              <a:t>    </a:t>
            </a:r>
            <a:r>
              <a:rPr lang="uk-UA" sz="1600" err="1"/>
              <a:t>format</a:t>
            </a:r>
            <a:r>
              <a:rPr lang="uk-UA" sz="1600"/>
              <a:t>('--- BENCHMARK: ~w </a:t>
            </a:r>
            <a:r>
              <a:rPr lang="uk-UA" sz="1600" err="1"/>
              <a:t>elements</a:t>
            </a:r>
            <a:r>
              <a:rPr lang="uk-UA" sz="1600"/>
              <a:t> ---~n', [</a:t>
            </a:r>
            <a:r>
              <a:rPr lang="uk-UA" sz="1600" err="1"/>
              <a:t>Size</a:t>
            </a:r>
            <a:r>
              <a:rPr lang="uk-UA" sz="1600"/>
              <a:t>]),</a:t>
            </a:r>
          </a:p>
          <a:p>
            <a:r>
              <a:rPr lang="uk-UA" sz="1600"/>
              <a:t>    </a:t>
            </a:r>
            <a:r>
              <a:rPr lang="uk-UA" sz="1600" err="1"/>
              <a:t>benchmark_op</a:t>
            </a:r>
            <a:r>
              <a:rPr lang="uk-UA" sz="1600"/>
              <a:t>(T1, T2, </a:t>
            </a:r>
            <a:r>
              <a:rPr lang="uk-UA" sz="1600" err="1"/>
              <a:t>union</a:t>
            </a:r>
            <a:r>
              <a:rPr lang="uk-UA" sz="1600"/>
              <a:t>, </a:t>
            </a:r>
            <a:r>
              <a:rPr lang="uk-UA" sz="1600" err="1"/>
              <a:t>avl_union</a:t>
            </a:r>
            <a:r>
              <a:rPr lang="uk-UA" sz="1600"/>
              <a:t>, '</a:t>
            </a:r>
            <a:r>
              <a:rPr lang="uk-UA" sz="1600" err="1"/>
              <a:t>Union</a:t>
            </a:r>
            <a:r>
              <a:rPr lang="uk-UA" sz="1600"/>
              <a:t>’),</a:t>
            </a:r>
          </a:p>
          <a:p>
            <a:r>
              <a:rPr lang="uk-UA" sz="1600"/>
              <a:t>    </a:t>
            </a:r>
            <a:r>
              <a:rPr lang="uk-UA" sz="1600" err="1"/>
              <a:t>benchmark_op</a:t>
            </a:r>
            <a:r>
              <a:rPr lang="uk-UA" sz="1600"/>
              <a:t>(T1, T2, </a:t>
            </a:r>
            <a:r>
              <a:rPr lang="uk-UA" sz="1600" err="1"/>
              <a:t>intersect</a:t>
            </a:r>
            <a:r>
              <a:rPr lang="uk-UA" sz="1600"/>
              <a:t>, </a:t>
            </a:r>
            <a:r>
              <a:rPr lang="uk-UA" sz="1600" err="1"/>
              <a:t>avl_intersect</a:t>
            </a:r>
            <a:r>
              <a:rPr lang="uk-UA" sz="1600"/>
              <a:t>,     '</a:t>
            </a:r>
            <a:r>
              <a:rPr lang="uk-UA" sz="1600" err="1"/>
              <a:t>Intersection</a:t>
            </a:r>
            <a:r>
              <a:rPr lang="uk-UA" sz="1600"/>
              <a:t>’),</a:t>
            </a:r>
          </a:p>
          <a:p>
            <a:r>
              <a:rPr lang="uk-UA" sz="1600"/>
              <a:t>    </a:t>
            </a:r>
            <a:r>
              <a:rPr lang="uk-UA" sz="1600" err="1"/>
              <a:t>benchmark_op</a:t>
            </a:r>
            <a:r>
              <a:rPr lang="uk-UA" sz="1600"/>
              <a:t>(T1, T2, </a:t>
            </a:r>
            <a:r>
              <a:rPr lang="uk-UA" sz="1600" err="1"/>
              <a:t>diff</a:t>
            </a:r>
            <a:r>
              <a:rPr lang="uk-UA" sz="1600"/>
              <a:t>, </a:t>
            </a:r>
            <a:r>
              <a:rPr lang="uk-UA" sz="1600" err="1"/>
              <a:t>avl_diff</a:t>
            </a:r>
            <a:r>
              <a:rPr lang="uk-UA" sz="1600"/>
              <a:t>, '</a:t>
            </a:r>
            <a:r>
              <a:rPr lang="uk-UA" sz="1600" err="1"/>
              <a:t>Difference</a:t>
            </a:r>
            <a:r>
              <a:rPr lang="uk-UA" sz="1600"/>
              <a:t>').</a:t>
            </a:r>
          </a:p>
        </p:txBody>
      </p:sp>
      <p:pic>
        <p:nvPicPr>
          <p:cNvPr id="4" name="Аудіо 3">
            <a:hlinkClick r:id="" action="ppaction://media"/>
            <a:extLst>
              <a:ext uri="{FF2B5EF4-FFF2-40B4-BE49-F238E27FC236}">
                <a16:creationId xmlns:a16="http://schemas.microsoft.com/office/drawing/2014/main" id="{0E07A6D2-232D-9B5C-B630-D4537D2E931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0734097"/>
      </p:ext>
    </p:extLst>
  </p:cSld>
  <p:clrMapOvr>
    <a:masterClrMapping/>
  </p:clrMapOvr>
  <mc:AlternateContent xmlns:mc="http://schemas.openxmlformats.org/markup-compatibility/2006">
    <mc:Choice xmlns:p14="http://schemas.microsoft.com/office/powerpoint/2010/main" Requires="p14">
      <p:transition spd="slow" p14:dur="2000" advTm="58903"/>
    </mc:Choice>
    <mc:Fallback>
      <p:transition spd="slow" advTm="58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86E31-C7A3-603D-14A9-6CD99067ED5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A847DEA-D409-D86D-EB35-A4F90C0AE766}"/>
              </a:ext>
            </a:extLst>
          </p:cNvPr>
          <p:cNvSpPr>
            <a:spLocks noGrp="1"/>
          </p:cNvSpPr>
          <p:nvPr>
            <p:ph type="title"/>
          </p:nvPr>
        </p:nvSpPr>
        <p:spPr>
          <a:xfrm>
            <a:off x="960120" y="317814"/>
            <a:ext cx="10268712" cy="1700784"/>
          </a:xfrm>
        </p:spPr>
        <p:txBody>
          <a:bodyPr>
            <a:normAutofit fontScale="90000"/>
          </a:bodyPr>
          <a:lstStyle/>
          <a:p>
            <a:r>
              <a:rPr lang="uk-UA"/>
              <a:t>Тест реалізацій множинних операцій в пролог</a:t>
            </a:r>
            <a:endParaRPr lang="en-US"/>
          </a:p>
        </p:txBody>
      </p:sp>
      <p:pic>
        <p:nvPicPr>
          <p:cNvPr id="5" name="Рисунок 4" descr="Зображення, що містить текст, Шрифт, знімок екрана, ряд&#10;&#10;Вміст на основі ШІ може бути неправильним.">
            <a:extLst>
              <a:ext uri="{FF2B5EF4-FFF2-40B4-BE49-F238E27FC236}">
                <a16:creationId xmlns:a16="http://schemas.microsoft.com/office/drawing/2014/main" id="{D64DE544-4D11-D3FF-DC24-DC25EF584B43}"/>
              </a:ext>
            </a:extLst>
          </p:cNvPr>
          <p:cNvPicPr>
            <a:picLocks noChangeAspect="1"/>
          </p:cNvPicPr>
          <p:nvPr/>
        </p:nvPicPr>
        <p:blipFill>
          <a:blip r:embed="rId4"/>
          <a:stretch>
            <a:fillRect/>
          </a:stretch>
        </p:blipFill>
        <p:spPr>
          <a:xfrm>
            <a:off x="762904" y="3038246"/>
            <a:ext cx="4648849" cy="1076475"/>
          </a:xfrm>
          <a:prstGeom prst="rect">
            <a:avLst/>
          </a:prstGeom>
        </p:spPr>
      </p:pic>
      <p:pic>
        <p:nvPicPr>
          <p:cNvPr id="8" name="Рисунок 7" descr="Зображення, що містить текст, Шрифт, знімок екрана&#10;&#10;Вміст на основі ШІ може бути неправильним.">
            <a:extLst>
              <a:ext uri="{FF2B5EF4-FFF2-40B4-BE49-F238E27FC236}">
                <a16:creationId xmlns:a16="http://schemas.microsoft.com/office/drawing/2014/main" id="{3C031C8D-CB00-4C4E-8991-EB96ABCA931E}"/>
              </a:ext>
            </a:extLst>
          </p:cNvPr>
          <p:cNvPicPr>
            <a:picLocks noChangeAspect="1"/>
          </p:cNvPicPr>
          <p:nvPr/>
        </p:nvPicPr>
        <p:blipFill>
          <a:blip r:embed="rId5"/>
          <a:stretch>
            <a:fillRect/>
          </a:stretch>
        </p:blipFill>
        <p:spPr>
          <a:xfrm>
            <a:off x="6465667" y="3046231"/>
            <a:ext cx="4763165" cy="1095528"/>
          </a:xfrm>
          <a:prstGeom prst="rect">
            <a:avLst/>
          </a:prstGeom>
        </p:spPr>
      </p:pic>
      <p:pic>
        <p:nvPicPr>
          <p:cNvPr id="10" name="Рисунок 9" descr="Зображення, що містить текст, Шрифт, знімок екрана&#10;&#10;Вміст на основі ШІ може бути неправильним.">
            <a:extLst>
              <a:ext uri="{FF2B5EF4-FFF2-40B4-BE49-F238E27FC236}">
                <a16:creationId xmlns:a16="http://schemas.microsoft.com/office/drawing/2014/main" id="{9CEBD5FB-1C6D-AC3C-5057-36F26F20E3FA}"/>
              </a:ext>
            </a:extLst>
          </p:cNvPr>
          <p:cNvPicPr>
            <a:picLocks noChangeAspect="1"/>
          </p:cNvPicPr>
          <p:nvPr/>
        </p:nvPicPr>
        <p:blipFill>
          <a:blip r:embed="rId6"/>
          <a:stretch>
            <a:fillRect/>
          </a:stretch>
        </p:blipFill>
        <p:spPr>
          <a:xfrm>
            <a:off x="3814847" y="4952882"/>
            <a:ext cx="4896533" cy="1009791"/>
          </a:xfrm>
          <a:prstGeom prst="rect">
            <a:avLst/>
          </a:prstGeom>
        </p:spPr>
      </p:pic>
      <p:pic>
        <p:nvPicPr>
          <p:cNvPr id="4" name="Аудіо 3">
            <a:hlinkClick r:id="" action="ppaction://media"/>
            <a:extLst>
              <a:ext uri="{FF2B5EF4-FFF2-40B4-BE49-F238E27FC236}">
                <a16:creationId xmlns:a16="http://schemas.microsoft.com/office/drawing/2014/main" id="{DA39D23B-53AE-FCCC-A754-834AF07B4EC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29958698"/>
      </p:ext>
    </p:extLst>
  </p:cSld>
  <p:clrMapOvr>
    <a:masterClrMapping/>
  </p:clrMapOvr>
  <mc:AlternateContent xmlns:mc="http://schemas.openxmlformats.org/markup-compatibility/2006">
    <mc:Choice xmlns:p14="http://schemas.microsoft.com/office/powerpoint/2010/main" Requires="p14">
      <p:transition spd="slow" p14:dur="2000" advTm="57873"/>
    </mc:Choice>
    <mc:Fallback>
      <p:transition spd="slow" advTm="5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8E0AC-CB98-7DEA-9BD4-9B970F5EAC8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AFDB4A-F490-9E4D-C250-102BD5BB56BF}"/>
              </a:ext>
            </a:extLst>
          </p:cNvPr>
          <p:cNvSpPr>
            <a:spLocks noGrp="1"/>
          </p:cNvSpPr>
          <p:nvPr>
            <p:ph type="title"/>
          </p:nvPr>
        </p:nvSpPr>
        <p:spPr/>
        <p:txBody>
          <a:bodyPr/>
          <a:lstStyle/>
          <a:p>
            <a:pPr algn="ctr"/>
            <a:r>
              <a:rPr lang="ru-RU" noProof="1"/>
              <a:t>РЕАЛІЗАЦІЯ В PROLOG</a:t>
            </a:r>
          </a:p>
        </p:txBody>
      </p:sp>
      <p:sp>
        <p:nvSpPr>
          <p:cNvPr id="4" name="Текст 3">
            <a:extLst>
              <a:ext uri="{FF2B5EF4-FFF2-40B4-BE49-F238E27FC236}">
                <a16:creationId xmlns:a16="http://schemas.microsoft.com/office/drawing/2014/main" id="{446C7AF3-5486-BE8F-9A61-547AB46975CD}"/>
              </a:ext>
            </a:extLst>
          </p:cNvPr>
          <p:cNvSpPr>
            <a:spLocks noGrp="1"/>
          </p:cNvSpPr>
          <p:nvPr>
            <p:ph sz="half" idx="2"/>
          </p:nvPr>
        </p:nvSpPr>
        <p:spPr/>
        <p:txBody>
          <a:bodyPr vert="horz" lIns="91440" tIns="45720" rIns="91440" bIns="45720" rtlCol="0" anchor="ctr">
            <a:noAutofit/>
          </a:bodyPr>
          <a:lstStyle/>
          <a:p>
            <a:endParaRPr lang="ru-RU" sz="1500" b="1" noProof="1">
              <a:ea typeface="+mn-lt"/>
              <a:cs typeface="+mn-lt"/>
            </a:endParaRPr>
          </a:p>
          <a:p>
            <a:r>
              <a:rPr lang="ru-RU" sz="1500" b="1" noProof="1">
                <a:solidFill>
                  <a:srgbClr val="00613C"/>
                </a:solidFill>
                <a:ea typeface="+mn-lt"/>
                <a:cs typeface="+mn-lt"/>
              </a:rPr>
              <a:t>Структурна рекурсія</a:t>
            </a:r>
            <a:r>
              <a:rPr lang="ru-RU" sz="1500" b="1" noProof="1">
                <a:ea typeface="+mn-lt"/>
                <a:cs typeface="+mn-lt"/>
              </a:rPr>
              <a:t>:</a:t>
            </a:r>
            <a:r>
              <a:rPr lang="ru-RU" sz="1500" noProof="1">
                <a:ea typeface="+mn-lt"/>
                <a:cs typeface="+mn-lt"/>
              </a:rPr>
              <a:t> Моделювання дерева через терми (об'єкти).</a:t>
            </a:r>
            <a:endParaRPr lang="ru-RU" noProof="1"/>
          </a:p>
          <a:p>
            <a:pPr marL="285750" indent="-285750">
              <a:buFont typeface="Arial"/>
              <a:buChar char="•"/>
            </a:pPr>
            <a:r>
              <a:rPr lang="ru-RU" sz="1500" noProof="1">
                <a:latin typeface="Consolas"/>
                <a:ea typeface="+mn-lt"/>
                <a:cs typeface="+mn-lt"/>
              </a:rPr>
              <a:t>nil</a:t>
            </a:r>
            <a:r>
              <a:rPr lang="ru-RU" sz="1500" noProof="1">
                <a:ea typeface="+mn-lt"/>
                <a:cs typeface="+mn-lt"/>
              </a:rPr>
              <a:t>: Атом, що позначає порожнє дерево або термінальний лист (базовий випадок).</a:t>
            </a:r>
            <a:endParaRPr lang="ru-RU" noProof="1"/>
          </a:p>
          <a:p>
            <a:pPr marL="285750" indent="-285750">
              <a:buFont typeface="Arial"/>
              <a:buChar char="•"/>
            </a:pPr>
            <a:r>
              <a:rPr lang="ru-RU" sz="1500" noProof="1">
                <a:latin typeface="Consolas"/>
                <a:ea typeface="+mn-lt"/>
                <a:cs typeface="+mn-lt"/>
              </a:rPr>
              <a:t>node(Left, Value, Right)</a:t>
            </a:r>
            <a:r>
              <a:rPr lang="ru-RU" sz="1500" noProof="1">
                <a:ea typeface="+mn-lt"/>
                <a:cs typeface="+mn-lt"/>
              </a:rPr>
              <a:t>: рекурсивний терм, де </a:t>
            </a:r>
            <a:r>
              <a:rPr lang="ru-RU" sz="1500" noProof="1">
                <a:latin typeface="Consolas"/>
                <a:ea typeface="+mn-lt"/>
                <a:cs typeface="+mn-lt"/>
              </a:rPr>
              <a:t>Value</a:t>
            </a:r>
            <a:r>
              <a:rPr lang="ru-RU" sz="1500" noProof="1">
                <a:ea typeface="+mn-lt"/>
                <a:cs typeface="+mn-lt"/>
              </a:rPr>
              <a:t> — ключ, а </a:t>
            </a:r>
            <a:r>
              <a:rPr lang="ru-RU" sz="1500" noProof="1">
                <a:latin typeface="Consolas"/>
                <a:ea typeface="+mn-lt"/>
                <a:cs typeface="+mn-lt"/>
              </a:rPr>
              <a:t>Left</a:t>
            </a:r>
            <a:r>
              <a:rPr lang="ru-RU" sz="1500" noProof="1">
                <a:ea typeface="+mn-lt"/>
                <a:cs typeface="+mn-lt"/>
              </a:rPr>
              <a:t>/</a:t>
            </a:r>
            <a:r>
              <a:rPr lang="ru-RU" sz="1500" noProof="1">
                <a:latin typeface="Consolas"/>
                <a:ea typeface="+mn-lt"/>
                <a:cs typeface="+mn-lt"/>
              </a:rPr>
              <a:t>Right</a:t>
            </a:r>
            <a:r>
              <a:rPr lang="ru-RU" sz="1500" noProof="1">
                <a:ea typeface="+mn-lt"/>
                <a:cs typeface="+mn-lt"/>
              </a:rPr>
              <a:t> — посилання на піддерева.</a:t>
            </a:r>
            <a:endParaRPr lang="ru-RU" noProof="1">
              <a:ea typeface="+mn-lt"/>
              <a:cs typeface="+mn-lt"/>
            </a:endParaRPr>
          </a:p>
          <a:p>
            <a:r>
              <a:rPr lang="ru-RU" sz="1500" b="1" noProof="1">
                <a:ea typeface="+mn-lt"/>
                <a:cs typeface="+mn-lt"/>
              </a:rPr>
              <a:t>Переваги декларативного підходу:</a:t>
            </a:r>
            <a:endParaRPr lang="ru-RU" noProof="1">
              <a:ea typeface="+mn-lt"/>
              <a:cs typeface="+mn-lt"/>
            </a:endParaRPr>
          </a:p>
          <a:p>
            <a:pPr marL="285750" indent="-285750">
              <a:buFont typeface="Arial"/>
              <a:buChar char="•"/>
            </a:pPr>
            <a:r>
              <a:rPr lang="ru-RU" sz="1500" noProof="1">
                <a:ea typeface="+mn-lt"/>
                <a:cs typeface="+mn-lt"/>
              </a:rPr>
              <a:t>Використання </a:t>
            </a:r>
            <a:r>
              <a:rPr lang="ru-RU" sz="1500" b="1" noProof="1">
                <a:solidFill>
                  <a:srgbClr val="00613C"/>
                </a:solidFill>
                <a:ea typeface="+mn-lt"/>
                <a:cs typeface="+mn-lt"/>
              </a:rPr>
              <a:t>Pattern Matching</a:t>
            </a:r>
            <a:r>
              <a:rPr lang="ru-RU" sz="1500" noProof="1">
                <a:ea typeface="+mn-lt"/>
                <a:cs typeface="+mn-lt"/>
              </a:rPr>
              <a:t> (зіставлення зі зразком) замість селекторів.</a:t>
            </a:r>
            <a:endParaRPr lang="ru-RU" noProof="1">
              <a:ea typeface="+mn-lt"/>
              <a:cs typeface="+mn-lt"/>
            </a:endParaRPr>
          </a:p>
          <a:p>
            <a:pPr marL="285750" indent="-285750">
              <a:buFont typeface="Arial"/>
              <a:buChar char="•"/>
            </a:pPr>
            <a:r>
              <a:rPr lang="ru-RU" sz="1500" b="1" noProof="1">
                <a:ea typeface="+mn-lt"/>
                <a:cs typeface="+mn-lt"/>
              </a:rPr>
              <a:t>Імутабельність:</a:t>
            </a:r>
            <a:r>
              <a:rPr lang="ru-RU" sz="1500" noProof="1">
                <a:ea typeface="+mn-lt"/>
                <a:cs typeface="+mn-lt"/>
              </a:rPr>
              <a:t> модифікація створює нові необхідні вузли, зберігаючи цілісність даних.</a:t>
            </a:r>
            <a:endParaRPr lang="ru-RU" noProof="1"/>
          </a:p>
          <a:p>
            <a:endParaRPr lang="ru-RU" sz="1500" b="1" noProof="1"/>
          </a:p>
        </p:txBody>
      </p:sp>
      <p:pic>
        <p:nvPicPr>
          <p:cNvPr id="9" name="Объект 8"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A742D20C-81AA-9F0B-7A12-E73CF1175D69}"/>
              </a:ext>
            </a:extLst>
          </p:cNvPr>
          <p:cNvPicPr>
            <a:picLocks noGrp="1" noChangeAspect="1"/>
          </p:cNvPicPr>
          <p:nvPr>
            <p:ph sz="half" idx="1"/>
          </p:nvPr>
        </p:nvPicPr>
        <p:blipFill>
          <a:blip r:embed="rId5"/>
          <a:stretch>
            <a:fillRect/>
          </a:stretch>
        </p:blipFill>
        <p:spPr>
          <a:xfrm>
            <a:off x="960120" y="2909991"/>
            <a:ext cx="4815840" cy="2949114"/>
          </a:xfrm>
          <a:prstGeom prst="rect">
            <a:avLst/>
          </a:prstGeom>
        </p:spPr>
      </p:pic>
      <p:pic>
        <p:nvPicPr>
          <p:cNvPr id="35" name="Audio 34">
            <a:hlinkClick r:id="" action="ppaction://media"/>
            <a:extLst>
              <a:ext uri="{FF2B5EF4-FFF2-40B4-BE49-F238E27FC236}">
                <a16:creationId xmlns:a16="http://schemas.microsoft.com/office/drawing/2014/main" id="{5841FD1C-7332-2B0A-2511-996795D1169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34101448"/>
      </p:ext>
    </p:extLst>
  </p:cSld>
  <p:clrMapOvr>
    <a:masterClrMapping/>
  </p:clrMapOvr>
  <mc:AlternateContent xmlns:mc="http://schemas.openxmlformats.org/markup-compatibility/2006" xmlns:p14="http://schemas.microsoft.com/office/powerpoint/2010/main">
    <mc:Choice Requires="p14">
      <p:transition spd="slow" p14:dur="2000" advTm="58956"/>
    </mc:Choice>
    <mc:Fallback xmlns="">
      <p:transition spd="slow" advTm="58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C6FB76-C3E5-BDB6-1150-EB273A44B84D}"/>
              </a:ext>
            </a:extLst>
          </p:cNvPr>
          <p:cNvSpPr>
            <a:spLocks noGrp="1"/>
          </p:cNvSpPr>
          <p:nvPr>
            <p:ph type="title"/>
          </p:nvPr>
        </p:nvSpPr>
        <p:spPr>
          <a:xfrm>
            <a:off x="960120" y="317814"/>
            <a:ext cx="10268712" cy="1700784"/>
          </a:xfrm>
        </p:spPr>
        <p:txBody>
          <a:bodyPr vert="horz" lIns="91440" tIns="45720" rIns="91440" bIns="45720" rtlCol="0" anchor="ctr">
            <a:normAutofit/>
          </a:bodyPr>
          <a:lstStyle/>
          <a:p>
            <a:r>
              <a:rPr lang="en-US" kern="1200" cap="all" spc="120" baseline="0">
                <a:latin typeface="+mj-lt"/>
                <a:ea typeface="+mj-ea"/>
                <a:cs typeface="+mj-cs"/>
              </a:rPr>
              <a:t>Обґрунтування (CLP)</a:t>
            </a:r>
          </a:p>
        </p:txBody>
      </p:sp>
      <p:sp>
        <p:nvSpPr>
          <p:cNvPr id="4" name="TextBox 3">
            <a:extLst>
              <a:ext uri="{FF2B5EF4-FFF2-40B4-BE49-F238E27FC236}">
                <a16:creationId xmlns:a16="http://schemas.microsoft.com/office/drawing/2014/main" id="{0E03CCA3-37A8-E08B-712A-365EF298D3E1}"/>
              </a:ext>
            </a:extLst>
          </p:cNvPr>
          <p:cNvSpPr txBox="1"/>
          <p:nvPr/>
        </p:nvSpPr>
        <p:spPr>
          <a:xfrm>
            <a:off x="960120" y="2587752"/>
            <a:ext cx="4815840" cy="3593592"/>
          </a:xfrm>
          <a:prstGeom prst="rect">
            <a:avLst/>
          </a:prstGeom>
        </p:spPr>
        <p:txBody>
          <a:bodyPr vert="horz" lIns="91440" tIns="45720" rIns="91440" bIns="45720" rtlCol="0">
            <a:normAutofit/>
          </a:bodyPr>
          <a:lstStyle/>
          <a:p>
            <a:pPr>
              <a:spcBef>
                <a:spcPts val="700"/>
              </a:spcBef>
              <a:spcAft>
                <a:spcPts val="700"/>
              </a:spcAft>
            </a:pPr>
            <a:r>
              <a:rPr lang="en-US" spc="50"/>
              <a:t>У </a:t>
            </a:r>
            <a:r>
              <a:rPr lang="en-US" spc="50" err="1"/>
              <a:t>даній</a:t>
            </a:r>
            <a:r>
              <a:rPr lang="en-US" spc="50"/>
              <a:t> </a:t>
            </a:r>
            <a:r>
              <a:rPr lang="en-US" spc="50" err="1"/>
              <a:t>реалізації</a:t>
            </a:r>
            <a:r>
              <a:rPr lang="en-US" spc="50"/>
              <a:t> </a:t>
            </a:r>
            <a:r>
              <a:rPr lang="en-US" b="1" spc="50" err="1"/>
              <a:t>не</a:t>
            </a:r>
            <a:r>
              <a:rPr lang="en-US" b="1" spc="50"/>
              <a:t> </a:t>
            </a:r>
            <a:r>
              <a:rPr lang="en-US" b="1" spc="50" err="1"/>
              <a:t>використовується</a:t>
            </a:r>
            <a:r>
              <a:rPr lang="en-US" spc="50"/>
              <a:t> </a:t>
            </a:r>
            <a:r>
              <a:rPr lang="en-US" spc="50" err="1"/>
              <a:t>програмування</a:t>
            </a:r>
            <a:r>
              <a:rPr lang="en-US" spc="50"/>
              <a:t> в </a:t>
            </a:r>
            <a:r>
              <a:rPr lang="en-US" spc="50" err="1"/>
              <a:t>обмеженнях</a:t>
            </a:r>
            <a:r>
              <a:rPr lang="en-US" spc="50"/>
              <a:t> (CLP), </a:t>
            </a:r>
            <a:r>
              <a:rPr lang="en-US" spc="50" err="1"/>
              <a:t>оскільки</a:t>
            </a:r>
            <a:r>
              <a:rPr lang="en-US" spc="50"/>
              <a:t> АВЛ-</a:t>
            </a:r>
            <a:r>
              <a:rPr lang="en-US" spc="50" err="1"/>
              <a:t>дерево</a:t>
            </a:r>
            <a:r>
              <a:rPr lang="en-US" spc="50"/>
              <a:t> </a:t>
            </a:r>
            <a:r>
              <a:rPr lang="en-US" spc="50" err="1"/>
              <a:t>базується</a:t>
            </a:r>
            <a:r>
              <a:rPr lang="en-US" spc="50"/>
              <a:t> </a:t>
            </a:r>
            <a:r>
              <a:rPr lang="en-US" spc="50" err="1"/>
              <a:t>на</a:t>
            </a:r>
            <a:r>
              <a:rPr lang="en-US" spc="50"/>
              <a:t> </a:t>
            </a:r>
            <a:r>
              <a:rPr lang="en-US" spc="50" err="1"/>
              <a:t>чітких</a:t>
            </a:r>
            <a:r>
              <a:rPr lang="en-US" spc="50"/>
              <a:t> </a:t>
            </a:r>
            <a:r>
              <a:rPr lang="en-US" spc="50" err="1"/>
              <a:t>арифметичних</a:t>
            </a:r>
            <a:r>
              <a:rPr lang="en-US" spc="50"/>
              <a:t> </a:t>
            </a:r>
            <a:r>
              <a:rPr lang="en-US" spc="50" err="1"/>
              <a:t>порівняннях</a:t>
            </a:r>
            <a:r>
              <a:rPr lang="en-US" spc="50"/>
              <a:t> </a:t>
            </a:r>
            <a:r>
              <a:rPr lang="en-US" spc="50" err="1"/>
              <a:t>висот</a:t>
            </a:r>
            <a:r>
              <a:rPr lang="en-US" spc="50"/>
              <a:t> </a:t>
            </a:r>
            <a:r>
              <a:rPr lang="en-US" spc="50" err="1"/>
              <a:t>для</a:t>
            </a:r>
            <a:r>
              <a:rPr lang="en-US" spc="50"/>
              <a:t> </a:t>
            </a:r>
            <a:r>
              <a:rPr lang="en-US" spc="50" err="1"/>
              <a:t>балансування</a:t>
            </a:r>
            <a:r>
              <a:rPr lang="en-US" spc="50"/>
              <a:t>. </a:t>
            </a:r>
            <a:r>
              <a:rPr lang="en-US" spc="50" err="1"/>
              <a:t>Використання</a:t>
            </a:r>
            <a:r>
              <a:rPr lang="en-US" spc="50"/>
              <a:t> </a:t>
            </a:r>
            <a:r>
              <a:rPr lang="en-US" spc="50" err="1"/>
              <a:t>clpfd</a:t>
            </a:r>
            <a:r>
              <a:rPr lang="en-US" spc="50"/>
              <a:t> </a:t>
            </a:r>
            <a:r>
              <a:rPr lang="en-US" spc="50" err="1"/>
              <a:t>було</a:t>
            </a:r>
            <a:r>
              <a:rPr lang="en-US" spc="50"/>
              <a:t> б </a:t>
            </a:r>
            <a:r>
              <a:rPr lang="en-US" spc="50" err="1"/>
              <a:t>доцільним</a:t>
            </a:r>
            <a:r>
              <a:rPr lang="en-US" spc="50"/>
              <a:t>, </a:t>
            </a:r>
            <a:r>
              <a:rPr lang="en-US" spc="50" err="1"/>
              <a:t>якби</a:t>
            </a:r>
            <a:r>
              <a:rPr lang="en-US" spc="50"/>
              <a:t> </a:t>
            </a:r>
            <a:r>
              <a:rPr lang="en-US" spc="50" err="1"/>
              <a:t>ми</a:t>
            </a:r>
            <a:r>
              <a:rPr lang="en-US" spc="50"/>
              <a:t> </a:t>
            </a:r>
            <a:r>
              <a:rPr lang="en-US" spc="50" err="1"/>
              <a:t>розв'язували</a:t>
            </a:r>
            <a:r>
              <a:rPr lang="en-US" spc="50"/>
              <a:t> </a:t>
            </a:r>
            <a:r>
              <a:rPr lang="en-US" spc="50" err="1"/>
              <a:t>зворотну</a:t>
            </a:r>
            <a:r>
              <a:rPr lang="en-US" spc="50"/>
              <a:t> </a:t>
            </a:r>
            <a:r>
              <a:rPr lang="en-US" spc="50" err="1"/>
              <a:t>задачу</a:t>
            </a:r>
            <a:r>
              <a:rPr lang="en-US" spc="50"/>
              <a:t> (</a:t>
            </a:r>
            <a:r>
              <a:rPr lang="en-US" spc="50" err="1"/>
              <a:t>наприклад</a:t>
            </a:r>
            <a:r>
              <a:rPr lang="en-US" spc="50"/>
              <a:t>, "</a:t>
            </a:r>
            <a:r>
              <a:rPr lang="en-US" spc="50" err="1"/>
              <a:t>знайти</a:t>
            </a:r>
            <a:r>
              <a:rPr lang="en-US" spc="50"/>
              <a:t> </a:t>
            </a:r>
            <a:r>
              <a:rPr lang="en-US" spc="50" err="1"/>
              <a:t>всі</a:t>
            </a:r>
            <a:r>
              <a:rPr lang="en-US" spc="50"/>
              <a:t> </a:t>
            </a:r>
            <a:r>
              <a:rPr lang="en-US" spc="50" err="1"/>
              <a:t>можливі</a:t>
            </a:r>
            <a:r>
              <a:rPr lang="en-US" spc="50"/>
              <a:t> </a:t>
            </a:r>
            <a:r>
              <a:rPr lang="en-US" spc="50" err="1"/>
              <a:t>структури</a:t>
            </a:r>
            <a:r>
              <a:rPr lang="en-US" spc="50"/>
              <a:t> </a:t>
            </a:r>
            <a:r>
              <a:rPr lang="en-US" spc="50" err="1"/>
              <a:t>дерева</a:t>
            </a:r>
            <a:r>
              <a:rPr lang="en-US" spc="50"/>
              <a:t> </a:t>
            </a:r>
            <a:r>
              <a:rPr lang="en-US" spc="50" err="1"/>
              <a:t>для</a:t>
            </a:r>
            <a:r>
              <a:rPr lang="en-US" spc="50"/>
              <a:t> </a:t>
            </a:r>
            <a:r>
              <a:rPr lang="en-US" spc="50" err="1"/>
              <a:t>заданої</a:t>
            </a:r>
            <a:r>
              <a:rPr lang="en-US" spc="50"/>
              <a:t> </a:t>
            </a:r>
            <a:r>
              <a:rPr lang="en-US" spc="50" err="1"/>
              <a:t>висоти</a:t>
            </a:r>
            <a:r>
              <a:rPr lang="en-US" spc="50"/>
              <a:t>"), </a:t>
            </a:r>
            <a:r>
              <a:rPr lang="en-US" spc="50" err="1"/>
              <a:t>але</a:t>
            </a:r>
            <a:r>
              <a:rPr lang="en-US" spc="50"/>
              <a:t> </a:t>
            </a:r>
            <a:r>
              <a:rPr lang="en-US" spc="50" err="1"/>
              <a:t>для</a:t>
            </a:r>
            <a:r>
              <a:rPr lang="en-US" spc="50"/>
              <a:t> </a:t>
            </a:r>
            <a:r>
              <a:rPr lang="en-US" spc="50" err="1"/>
              <a:t>стандартних</a:t>
            </a:r>
            <a:r>
              <a:rPr lang="en-US" spc="50"/>
              <a:t> </a:t>
            </a:r>
            <a:r>
              <a:rPr lang="en-US" spc="50" err="1"/>
              <a:t>операцій</a:t>
            </a:r>
            <a:r>
              <a:rPr lang="en-US" spc="50"/>
              <a:t> </a:t>
            </a:r>
            <a:r>
              <a:rPr lang="en-US" spc="50" err="1"/>
              <a:t>вставки</a:t>
            </a:r>
            <a:r>
              <a:rPr lang="en-US" spc="50"/>
              <a:t>/</a:t>
            </a:r>
            <a:r>
              <a:rPr lang="en-US" spc="50" err="1"/>
              <a:t>пошуку</a:t>
            </a:r>
            <a:r>
              <a:rPr lang="en-US" spc="50"/>
              <a:t> </a:t>
            </a:r>
            <a:r>
              <a:rPr lang="en-US" spc="50" err="1"/>
              <a:t>класична</a:t>
            </a:r>
            <a:r>
              <a:rPr lang="en-US" spc="50"/>
              <a:t> </a:t>
            </a:r>
            <a:r>
              <a:rPr lang="en-US" spc="50" err="1"/>
              <a:t>арифметика</a:t>
            </a:r>
            <a:r>
              <a:rPr lang="en-US" spc="50"/>
              <a:t> is </a:t>
            </a:r>
            <a:r>
              <a:rPr lang="en-US" spc="50" err="1"/>
              <a:t>та</a:t>
            </a:r>
            <a:r>
              <a:rPr lang="en-US" spc="50"/>
              <a:t> &gt; є </a:t>
            </a:r>
            <a:r>
              <a:rPr lang="en-US" spc="50" err="1"/>
              <a:t>продуктивнішою</a:t>
            </a:r>
            <a:r>
              <a:rPr lang="en-US" spc="50"/>
              <a:t> </a:t>
            </a:r>
            <a:r>
              <a:rPr lang="en-US" spc="50" err="1"/>
              <a:t>та</a:t>
            </a:r>
            <a:r>
              <a:rPr lang="en-US" spc="50"/>
              <a:t> </a:t>
            </a:r>
            <a:r>
              <a:rPr lang="en-US" spc="50" err="1"/>
              <a:t>простішою</a:t>
            </a:r>
            <a:r>
              <a:rPr lang="en-US" spc="50"/>
              <a:t>.</a:t>
            </a:r>
          </a:p>
        </p:txBody>
      </p:sp>
      <p:pic>
        <p:nvPicPr>
          <p:cNvPr id="4098" name="Picture 2" descr="Constraint Logic Programming Digital Technology Hi-tech Stock Footage Video  (100% Royalty-free) 1031270411 | Shutterstock">
            <a:extLst>
              <a:ext uri="{FF2B5EF4-FFF2-40B4-BE49-F238E27FC236}">
                <a16:creationId xmlns:a16="http://schemas.microsoft.com/office/drawing/2014/main" id="{5512C7AC-5026-CFD9-5A47-03C75D17A50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6412992" y="3025712"/>
            <a:ext cx="4815840" cy="2708910"/>
          </a:xfrm>
          <a:prstGeom prst="rect">
            <a:avLst/>
          </a:prstGeom>
          <a:solidFill>
            <a:srgbClr val="FFFFFF"/>
          </a:solidFill>
        </p:spPr>
      </p:pic>
      <p:pic>
        <p:nvPicPr>
          <p:cNvPr id="6" name="Аудіо 5">
            <a:hlinkClick r:id="" action="ppaction://media"/>
            <a:extLst>
              <a:ext uri="{FF2B5EF4-FFF2-40B4-BE49-F238E27FC236}">
                <a16:creationId xmlns:a16="http://schemas.microsoft.com/office/drawing/2014/main" id="{5F621A33-F809-FF7F-AFF1-1809525509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2654047"/>
      </p:ext>
    </p:extLst>
  </p:cSld>
  <p:clrMapOvr>
    <a:masterClrMapping/>
  </p:clrMapOvr>
  <mc:AlternateContent xmlns:mc="http://schemas.openxmlformats.org/markup-compatibility/2006">
    <mc:Choice xmlns:p14="http://schemas.microsoft.com/office/powerpoint/2010/main" Requires="p14">
      <p:transition spd="slow" p14:dur="2000" advTm="57419"/>
    </mc:Choice>
    <mc:Fallback>
      <p:transition spd="slow" advTm="57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7055D6-7196-BC19-510C-BF629C41E7F8}"/>
              </a:ext>
            </a:extLst>
          </p:cNvPr>
          <p:cNvSpPr>
            <a:spLocks noGrp="1"/>
          </p:cNvSpPr>
          <p:nvPr>
            <p:ph type="title"/>
          </p:nvPr>
        </p:nvSpPr>
        <p:spPr/>
        <p:txBody>
          <a:bodyPr/>
          <a:lstStyle/>
          <a:p>
            <a:pPr algn="ctr"/>
            <a:r>
              <a:rPr lang="uk-UA"/>
              <a:t>Висновок</a:t>
            </a:r>
          </a:p>
        </p:txBody>
      </p:sp>
      <p:sp>
        <p:nvSpPr>
          <p:cNvPr id="5" name="TextBox 4">
            <a:extLst>
              <a:ext uri="{FF2B5EF4-FFF2-40B4-BE49-F238E27FC236}">
                <a16:creationId xmlns:a16="http://schemas.microsoft.com/office/drawing/2014/main" id="{793B385C-4744-3C46-A7A3-94A1D3E2A000}"/>
              </a:ext>
            </a:extLst>
          </p:cNvPr>
          <p:cNvSpPr txBox="1"/>
          <p:nvPr/>
        </p:nvSpPr>
        <p:spPr>
          <a:xfrm>
            <a:off x="180258" y="5678412"/>
            <a:ext cx="9419303" cy="861774"/>
          </a:xfrm>
          <a:prstGeom prst="rect">
            <a:avLst/>
          </a:prstGeom>
          <a:noFill/>
        </p:spPr>
        <p:txBody>
          <a:bodyPr wrap="square" rtlCol="0">
            <a:spAutoFit/>
          </a:bodyPr>
          <a:lstStyle/>
          <a:p>
            <a:endParaRPr lang="ru-RU" noProof="1"/>
          </a:p>
          <a:p>
            <a:r>
              <a:rPr lang="ru-RU" sz="1600" noProof="1"/>
              <a:t>Усі матеріали, включно з програмним кодом на Prolog, презентацією та нотатками, розміщено в репозиторії: </a:t>
            </a:r>
            <a:r>
              <a:rPr lang="ru-RU" sz="1600" noProof="1">
                <a:hlinkClick r:id="rId4"/>
              </a:rPr>
              <a:t>github.com/anastasiakovtoniuk/prolog_6week_task.</a:t>
            </a:r>
            <a:endParaRPr lang="ru-RU" sz="1600" noProof="1"/>
          </a:p>
        </p:txBody>
      </p:sp>
      <p:pic>
        <p:nvPicPr>
          <p:cNvPr id="1026" name="Picture 2">
            <a:extLst>
              <a:ext uri="{FF2B5EF4-FFF2-40B4-BE49-F238E27FC236}">
                <a16:creationId xmlns:a16="http://schemas.microsoft.com/office/drawing/2014/main" id="{ADBEB6E4-2D2F-624C-C4F9-314BA9B2A7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2588" y="2225040"/>
            <a:ext cx="5226858" cy="4495098"/>
          </a:xfrm>
          <a:prstGeom prst="rect">
            <a:avLst/>
          </a:prstGeom>
          <a:noFill/>
          <a:extLst>
            <a:ext uri="{909E8E84-426E-40DD-AFC4-6F175D3DCCD1}">
              <a14:hiddenFill xmlns:a14="http://schemas.microsoft.com/office/drawing/2010/main">
                <a:solidFill>
                  <a:srgbClr val="FFFFFF"/>
                </a:solidFill>
              </a14:hiddenFill>
            </a:ext>
          </a:extLst>
        </p:spPr>
      </p:pic>
      <p:pic>
        <p:nvPicPr>
          <p:cNvPr id="8" name="Рисунок 7">
            <a:extLst>
              <a:ext uri="{FF2B5EF4-FFF2-40B4-BE49-F238E27FC236}">
                <a16:creationId xmlns:a16="http://schemas.microsoft.com/office/drawing/2014/main" id="{551F50BF-FB2A-0704-D01B-10928761CD09}"/>
              </a:ext>
            </a:extLst>
          </p:cNvPr>
          <p:cNvPicPr>
            <a:picLocks noChangeAspect="1"/>
          </p:cNvPicPr>
          <p:nvPr/>
        </p:nvPicPr>
        <p:blipFill>
          <a:blip r:embed="rId6"/>
          <a:stretch>
            <a:fillRect/>
          </a:stretch>
        </p:blipFill>
        <p:spPr>
          <a:xfrm>
            <a:off x="-529536" y="2225040"/>
            <a:ext cx="8562492" cy="3870960"/>
          </a:xfrm>
          <a:prstGeom prst="rect">
            <a:avLst/>
          </a:prstGeom>
        </p:spPr>
      </p:pic>
      <p:pic>
        <p:nvPicPr>
          <p:cNvPr id="19" name="Аудіо 18">
            <a:hlinkClick r:id="" action="ppaction://media"/>
            <a:extLst>
              <a:ext uri="{FF2B5EF4-FFF2-40B4-BE49-F238E27FC236}">
                <a16:creationId xmlns:a16="http://schemas.microsoft.com/office/drawing/2014/main" id="{84D351B3-EA13-FE0D-A1AE-8B4BB7E252F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31291760"/>
      </p:ext>
    </p:extLst>
  </p:cSld>
  <p:clrMapOvr>
    <a:masterClrMapping/>
  </p:clrMapOvr>
  <mc:AlternateContent xmlns:mc="http://schemas.openxmlformats.org/markup-compatibility/2006">
    <mc:Choice xmlns:p14="http://schemas.microsoft.com/office/powerpoint/2010/main" Requires="p14">
      <p:transition spd="slow" p14:dur="2000" advTm="227507"/>
    </mc:Choice>
    <mc:Fallback>
      <p:transition spd="slow" advTm="227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F98C2-B867-08BC-AC3A-753B76E71796}"/>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5BF1E0-09DA-516B-529F-5B2566B6BC2C}"/>
              </a:ext>
            </a:extLst>
          </p:cNvPr>
          <p:cNvSpPr>
            <a:spLocks noGrp="1"/>
          </p:cNvSpPr>
          <p:nvPr>
            <p:ph type="title"/>
          </p:nvPr>
        </p:nvSpPr>
        <p:spPr/>
        <p:txBody>
          <a:bodyPr>
            <a:normAutofit/>
          </a:bodyPr>
          <a:lstStyle/>
          <a:p>
            <a:pPr algn="ctr"/>
            <a:r>
              <a:rPr lang="ru-RU" noProof="1"/>
              <a:t>ДЖЕРЕЛА</a:t>
            </a:r>
          </a:p>
        </p:txBody>
      </p:sp>
      <p:sp>
        <p:nvSpPr>
          <p:cNvPr id="5" name="Объект 4">
            <a:extLst>
              <a:ext uri="{FF2B5EF4-FFF2-40B4-BE49-F238E27FC236}">
                <a16:creationId xmlns:a16="http://schemas.microsoft.com/office/drawing/2014/main" id="{FCDFAB4E-CC5C-63C9-D2AB-D1B0B667E517}"/>
              </a:ext>
            </a:extLst>
          </p:cNvPr>
          <p:cNvSpPr>
            <a:spLocks noGrp="1"/>
          </p:cNvSpPr>
          <p:nvPr>
            <p:ph idx="1"/>
          </p:nvPr>
        </p:nvSpPr>
        <p:spPr>
          <a:xfrm>
            <a:off x="0" y="2259106"/>
            <a:ext cx="11933816" cy="4598894"/>
          </a:xfrm>
        </p:spPr>
        <p:txBody>
          <a:bodyPr vert="horz" lIns="91440" tIns="45720" rIns="91440" bIns="45720" rtlCol="0" anchor="t">
            <a:noAutofit/>
          </a:bodyPr>
          <a:lstStyle/>
          <a:p>
            <a:r>
              <a:rPr lang="ru-RU" sz="1200" b="1" noProof="1">
                <a:solidFill>
                  <a:srgbClr val="00613C"/>
                </a:solidFill>
                <a:ea typeface="+mn-lt"/>
                <a:cs typeface="+mn-lt"/>
              </a:rPr>
              <a:t>Основна література:</a:t>
            </a:r>
            <a:endParaRPr lang="ru-RU" sz="1200" noProof="1">
              <a:solidFill>
                <a:srgbClr val="00613C"/>
              </a:solidFill>
            </a:endParaRPr>
          </a:p>
          <a:p>
            <a:pPr>
              <a:buChar char="•"/>
            </a:pPr>
            <a:r>
              <a:rPr lang="ru-RU" sz="1200" noProof="1">
                <a:ea typeface="+mn-lt"/>
                <a:cs typeface="+mn-lt"/>
              </a:rPr>
              <a:t> Bratko I. </a:t>
            </a:r>
            <a:r>
              <a:rPr lang="ru-RU" sz="1200" i="1" noProof="1">
                <a:ea typeface="+mn-lt"/>
                <a:cs typeface="+mn-lt"/>
              </a:rPr>
              <a:t>Prolog Programming for Artificial Intelligence</a:t>
            </a:r>
            <a:r>
              <a:rPr lang="ru-RU" sz="1200" noProof="1">
                <a:ea typeface="+mn-lt"/>
                <a:cs typeface="+mn-lt"/>
              </a:rPr>
              <a:t> (4th ed.). — Addison-Wesley, 2012.</a:t>
            </a:r>
            <a:endParaRPr lang="ru-RU" sz="1200" noProof="1"/>
          </a:p>
          <a:p>
            <a:pPr>
              <a:buFont typeface="Arial" panose="020B0604020202020204" pitchFamily="34" charset="0"/>
              <a:buChar char="•"/>
            </a:pPr>
            <a:r>
              <a:rPr lang="ru-RU" sz="1200" noProof="1"/>
              <a:t> Cormen T.H., Leiserson C.E., Rivest R.L., Stein C. </a:t>
            </a:r>
            <a:r>
              <a:rPr lang="ru-RU" sz="1200" i="1" noProof="1"/>
              <a:t>Introduction to Algorithms</a:t>
            </a:r>
            <a:r>
              <a:rPr lang="ru-RU" sz="1200" noProof="1"/>
              <a:t> (3rd ed.). — MIT Press, 2009.</a:t>
            </a:r>
          </a:p>
          <a:p>
            <a:r>
              <a:rPr lang="ru-RU" sz="1200" b="1" noProof="1">
                <a:solidFill>
                  <a:srgbClr val="00613C"/>
                </a:solidFill>
                <a:ea typeface="+mn-lt"/>
                <a:cs typeface="+mn-lt"/>
              </a:rPr>
              <a:t>Документація:</a:t>
            </a:r>
            <a:endParaRPr lang="ru-RU" sz="1200" noProof="1">
              <a:solidFill>
                <a:srgbClr val="00613C"/>
              </a:solidFill>
            </a:endParaRPr>
          </a:p>
          <a:p>
            <a:pPr>
              <a:buChar char="•"/>
            </a:pPr>
            <a:r>
              <a:rPr lang="ru-RU" sz="1200" noProof="1">
                <a:ea typeface="+mn-lt"/>
                <a:cs typeface="+mn-lt"/>
              </a:rPr>
              <a:t> SWI-Prolog Documentation: CLP(FD) — Constraint Logic Programming over Finite Domains. — URL: </a:t>
            </a:r>
            <a:r>
              <a:rPr lang="ru-RU" sz="1200" noProof="1">
                <a:ea typeface="+mn-lt"/>
                <a:cs typeface="+mn-lt"/>
                <a:hlinkClick r:id="rId5"/>
              </a:rPr>
              <a:t>https://www.swi-prolog.org/man/clpfd.html</a:t>
            </a:r>
            <a:endParaRPr lang="ru-RU" sz="1200" noProof="1"/>
          </a:p>
          <a:p>
            <a:pPr>
              <a:buChar char="•"/>
            </a:pPr>
            <a:r>
              <a:rPr lang="ru-RU" sz="1200" noProof="1">
                <a:ea typeface="+mn-lt"/>
                <a:cs typeface="+mn-lt"/>
              </a:rPr>
              <a:t> Haskell Language Documentation. — URL: </a:t>
            </a:r>
            <a:r>
              <a:rPr lang="ru-RU" sz="1200" noProof="1">
                <a:ea typeface="+mn-lt"/>
                <a:cs typeface="+mn-lt"/>
                <a:hlinkClick r:id="rId6"/>
              </a:rPr>
              <a:t>https://www.haskell.org/documentation/</a:t>
            </a:r>
            <a:endParaRPr lang="ru-RU" sz="1200" noProof="1"/>
          </a:p>
          <a:p>
            <a:r>
              <a:rPr lang="ru-RU" sz="1200" b="1" noProof="1">
                <a:solidFill>
                  <a:srgbClr val="00613C"/>
                </a:solidFill>
                <a:ea typeface="+mn-lt"/>
                <a:cs typeface="+mn-lt"/>
              </a:rPr>
              <a:t>Навчальні матеріали:</a:t>
            </a:r>
            <a:endParaRPr lang="ru-RU" sz="1200" noProof="1">
              <a:solidFill>
                <a:srgbClr val="00613C"/>
              </a:solidFill>
            </a:endParaRPr>
          </a:p>
          <a:p>
            <a:pPr>
              <a:buChar char="•"/>
            </a:pPr>
            <a:r>
              <a:rPr lang="ru-RU" sz="1200" noProof="1">
                <a:ea typeface="+mn-lt"/>
                <a:cs typeface="+mn-lt"/>
              </a:rPr>
              <a:t> SunSay (Сенсей). Порівняння мов Prolog, Haskell та Java на прикладі роботи з бінарними деревами пошуку // YouTube. — 2023. — URL: </a:t>
            </a:r>
            <a:r>
              <a:rPr lang="ru-RU" sz="1200" noProof="1">
                <a:ea typeface="+mn-lt"/>
                <a:cs typeface="+mn-lt"/>
                <a:hlinkClick r:id="rId7"/>
              </a:rPr>
              <a:t>https://www.youtube.com/watch?v=wJJE91q3QYA</a:t>
            </a:r>
            <a:endParaRPr lang="ru-RU" sz="1200" noProof="1">
              <a:ea typeface="+mn-lt"/>
              <a:cs typeface="+mn-lt"/>
            </a:endParaRPr>
          </a:p>
          <a:p>
            <a:pPr>
              <a:buChar char="•"/>
            </a:pPr>
            <a:r>
              <a:rPr lang="ru-RU" sz="1200" noProof="1">
                <a:ea typeface="+mn-lt"/>
                <a:cs typeface="+mn-lt"/>
              </a:rPr>
              <a:t>SunSay (Сенсей). 2-3 дерева на Prolog (2)(3) // YouTube. 2025 . — URL: </a:t>
            </a:r>
            <a:r>
              <a:rPr lang="ru-RU" sz="1200" noProof="1">
                <a:ea typeface="+mn-lt"/>
                <a:cs typeface="+mn-lt"/>
                <a:hlinkClick r:id="rId8"/>
              </a:rPr>
              <a:t>https://youtu.be/cSdIfgHbYOs?si=-BxfJ_S1DuFH_rOw</a:t>
            </a:r>
            <a:r>
              <a:rPr lang="ru-RU" sz="1200" noProof="1">
                <a:ea typeface="+mn-lt"/>
                <a:cs typeface="+mn-lt"/>
              </a:rPr>
              <a:t> </a:t>
            </a:r>
            <a:r>
              <a:rPr lang="ru-RU" sz="1200" noProof="1">
                <a:ea typeface="+mn-lt"/>
                <a:cs typeface="+mn-lt"/>
                <a:hlinkClick r:id="rId9"/>
              </a:rPr>
              <a:t>https://youtu.be/wTaweGUVT8o?si=Sv5kJWBTJ69sOSHC</a:t>
            </a:r>
            <a:endParaRPr lang="ru-RU" sz="1200" noProof="1">
              <a:ea typeface="+mn-lt"/>
              <a:cs typeface="+mn-lt"/>
            </a:endParaRPr>
          </a:p>
          <a:p>
            <a:pPr>
              <a:buFont typeface="Arial" panose="020B0604020202020204" pitchFamily="34" charset="0"/>
              <a:buChar char="•"/>
            </a:pPr>
            <a:r>
              <a:rPr lang="ru-RU" sz="1200" noProof="1"/>
              <a:t>  SunSay, Сенсей, Sensei. АВЛ-дерева на мовах Prolog, Haskell, Swift з порівнянням // YouTube. 2025. – URL: </a:t>
            </a:r>
            <a:r>
              <a:rPr lang="ru-RU" sz="1200" noProof="1">
                <a:hlinkClick r:id="rId10"/>
              </a:rPr>
              <a:t>https://www.youtube.com/watch?v=X6IQ4_vvepg</a:t>
            </a:r>
            <a:endParaRPr lang="ru-RU" sz="1200" noProof="1">
              <a:ea typeface="+mn-lt"/>
              <a:cs typeface="+mn-lt"/>
            </a:endParaRPr>
          </a:p>
          <a:p>
            <a:pPr>
              <a:buFont typeface="Arial" panose="020B0604020202020204" pitchFamily="34" charset="0"/>
              <a:buChar char="•"/>
            </a:pPr>
            <a:r>
              <a:rPr lang="ru-RU" sz="1200" noProof="1"/>
              <a:t> Maaneth De Silva. AVL Trees Simply Explained // YouTube. 2023. – URL: </a:t>
            </a:r>
            <a:r>
              <a:rPr lang="ru-RU" sz="1200" noProof="1">
                <a:hlinkClick r:id="rId11"/>
              </a:rPr>
              <a:t>https://www.youtube.com/watch?v=zP2xbKerIds</a:t>
            </a:r>
            <a:endParaRPr lang="ru-RU" sz="1200" noProof="1"/>
          </a:p>
          <a:p>
            <a:pPr>
              <a:buFont typeface="Arial" panose="020B0604020202020204" pitchFamily="34" charset="0"/>
              <a:buChar char="•"/>
            </a:pPr>
            <a:endParaRPr lang="ru-RU" sz="1200" noProof="1"/>
          </a:p>
          <a:p>
            <a:pPr marL="285750" indent="-285750">
              <a:buChar char="•"/>
            </a:pPr>
            <a:endParaRPr lang="ru-RU" sz="1500" noProof="1"/>
          </a:p>
        </p:txBody>
      </p:sp>
      <p:pic>
        <p:nvPicPr>
          <p:cNvPr id="10" name="Аудіо 9">
            <a:hlinkClick r:id="" action="ppaction://media"/>
            <a:extLst>
              <a:ext uri="{FF2B5EF4-FFF2-40B4-BE49-F238E27FC236}">
                <a16:creationId xmlns:a16="http://schemas.microsoft.com/office/drawing/2014/main" id="{1ACC38CE-94A3-CEFC-E078-CA85A844E765}"/>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46383402"/>
      </p:ext>
    </p:extLst>
  </p:cSld>
  <p:clrMapOvr>
    <a:masterClrMapping/>
  </p:clrMapOvr>
  <mc:AlternateContent xmlns:mc="http://schemas.openxmlformats.org/markup-compatibility/2006">
    <mc:Choice xmlns:p14="http://schemas.microsoft.com/office/powerpoint/2010/main" Requires="p14">
      <p:transition spd="slow" p14:dur="2000" advTm="21953"/>
    </mc:Choice>
    <mc:Fallback>
      <p:transition spd="slow" advTm="21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9AB97-F73B-BA42-6F38-844E53F5A96B}"/>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90CD4-156F-A4FE-A0D1-D80A5E87974A}"/>
              </a:ext>
            </a:extLst>
          </p:cNvPr>
          <p:cNvSpPr>
            <a:spLocks noGrp="1"/>
          </p:cNvSpPr>
          <p:nvPr>
            <p:ph type="title"/>
          </p:nvPr>
        </p:nvSpPr>
        <p:spPr/>
        <p:txBody>
          <a:bodyPr/>
          <a:lstStyle/>
          <a:p>
            <a:pPr algn="ctr"/>
            <a:r>
              <a:rPr lang="ru-RU" noProof="1"/>
              <a:t>БАЗОВІ ОПЕРАЦІЇ: SEARCH</a:t>
            </a:r>
          </a:p>
        </p:txBody>
      </p:sp>
      <p:sp>
        <p:nvSpPr>
          <p:cNvPr id="4" name="Текст 3">
            <a:extLst>
              <a:ext uri="{FF2B5EF4-FFF2-40B4-BE49-F238E27FC236}">
                <a16:creationId xmlns:a16="http://schemas.microsoft.com/office/drawing/2014/main" id="{C2686976-23B9-FA73-001A-56FF9012C8F3}"/>
              </a:ext>
            </a:extLst>
          </p:cNvPr>
          <p:cNvSpPr>
            <a:spLocks noGrp="1"/>
          </p:cNvSpPr>
          <p:nvPr>
            <p:ph sz="half" idx="2"/>
          </p:nvPr>
        </p:nvSpPr>
        <p:spPr/>
        <p:txBody>
          <a:bodyPr vert="horz" lIns="91440" tIns="45720" rIns="91440" bIns="45720" rtlCol="0" anchor="ctr">
            <a:noAutofit/>
          </a:bodyPr>
          <a:lstStyle/>
          <a:p>
            <a:r>
              <a:rPr lang="ru-RU" sz="1500" b="1" noProof="1">
                <a:ea typeface="+mn-lt"/>
                <a:cs typeface="+mn-lt"/>
              </a:rPr>
              <a:t>Принцип:</a:t>
            </a:r>
            <a:r>
              <a:rPr lang="ru-RU" sz="1500" noProof="1">
                <a:ea typeface="+mn-lt"/>
                <a:cs typeface="+mn-lt"/>
              </a:rPr>
              <a:t> Рекурсивний спуск із відсіканням половини варіантів на кожному кроці.</a:t>
            </a:r>
            <a:endParaRPr lang="ru-RU" noProof="1"/>
          </a:p>
          <a:p>
            <a:r>
              <a:rPr lang="ru-RU" sz="1500" b="1" noProof="1">
                <a:ea typeface="+mn-lt"/>
                <a:cs typeface="+mn-lt"/>
              </a:rPr>
              <a:t>Логіка прийняття рішень:</a:t>
            </a:r>
            <a:endParaRPr lang="ru-RU" noProof="1">
              <a:ea typeface="+mn-lt"/>
              <a:cs typeface="+mn-lt"/>
            </a:endParaRPr>
          </a:p>
          <a:p>
            <a:pPr marL="285750" indent="-285750">
              <a:buFont typeface="Arial"/>
              <a:buChar char="•"/>
            </a:pPr>
            <a:r>
              <a:rPr lang="ru-RU" sz="1500" b="1" noProof="1">
                <a:solidFill>
                  <a:srgbClr val="00613C"/>
                </a:solidFill>
                <a:ea typeface="+mn-lt"/>
                <a:cs typeface="+mn-lt"/>
              </a:rPr>
              <a:t>Знайдено</a:t>
            </a:r>
            <a:r>
              <a:rPr lang="ru-RU" sz="1500" b="1" noProof="1">
                <a:ea typeface="+mn-lt"/>
                <a:cs typeface="+mn-lt"/>
              </a:rPr>
              <a:t>:</a:t>
            </a:r>
            <a:r>
              <a:rPr lang="ru-RU" sz="1500" noProof="1">
                <a:ea typeface="+mn-lt"/>
                <a:cs typeface="+mn-lt"/>
              </a:rPr>
              <a:t> Ключ вузла == Шукане значення.</a:t>
            </a:r>
            <a:endParaRPr lang="ru-RU" noProof="1">
              <a:ea typeface="+mn-lt"/>
              <a:cs typeface="+mn-lt"/>
            </a:endParaRPr>
          </a:p>
          <a:p>
            <a:pPr marL="285750" indent="-285750">
              <a:buFont typeface="Arial"/>
              <a:buChar char="•"/>
            </a:pPr>
            <a:r>
              <a:rPr lang="ru-RU" sz="1500" b="1" noProof="1">
                <a:solidFill>
                  <a:srgbClr val="00613C"/>
                </a:solidFill>
                <a:ea typeface="+mn-lt"/>
                <a:cs typeface="+mn-lt"/>
              </a:rPr>
              <a:t>Ліворуч</a:t>
            </a:r>
            <a:r>
              <a:rPr lang="ru-RU" sz="1500" b="1" noProof="1">
                <a:ea typeface="+mn-lt"/>
                <a:cs typeface="+mn-lt"/>
              </a:rPr>
              <a:t>:</a:t>
            </a:r>
            <a:r>
              <a:rPr lang="ru-RU" sz="1500" noProof="1">
                <a:ea typeface="+mn-lt"/>
                <a:cs typeface="+mn-lt"/>
              </a:rPr>
              <a:t> Значення &lt; Ключ (ігноруємо праву гілку).</a:t>
            </a:r>
            <a:endParaRPr lang="ru-RU" noProof="1"/>
          </a:p>
          <a:p>
            <a:pPr marL="285750" indent="-285750">
              <a:buFont typeface="Arial"/>
              <a:buChar char="•"/>
            </a:pPr>
            <a:r>
              <a:rPr lang="ru-RU" sz="1500" b="1" noProof="1">
                <a:solidFill>
                  <a:srgbClr val="00613C"/>
                </a:solidFill>
                <a:ea typeface="+mn-lt"/>
                <a:cs typeface="+mn-lt"/>
              </a:rPr>
              <a:t>Праворуч</a:t>
            </a:r>
            <a:r>
              <a:rPr lang="ru-RU" sz="1500" b="1" noProof="1">
                <a:ea typeface="+mn-lt"/>
                <a:cs typeface="+mn-lt"/>
              </a:rPr>
              <a:t>:</a:t>
            </a:r>
            <a:r>
              <a:rPr lang="ru-RU" sz="1500" noProof="1">
                <a:ea typeface="+mn-lt"/>
                <a:cs typeface="+mn-lt"/>
              </a:rPr>
              <a:t> Значення &gt; Ключ (ігноруємо ліву гілку).</a:t>
            </a:r>
            <a:endParaRPr lang="ru-RU" noProof="1"/>
          </a:p>
          <a:p>
            <a:pPr marL="285750" indent="-285750">
              <a:buFont typeface="Arial"/>
              <a:buChar char="•"/>
            </a:pPr>
            <a:r>
              <a:rPr lang="ru-RU" sz="1500" b="1" noProof="1">
                <a:solidFill>
                  <a:srgbClr val="00613C"/>
                </a:solidFill>
                <a:ea typeface="+mn-lt"/>
                <a:cs typeface="+mn-lt"/>
              </a:rPr>
              <a:t>Результат невдачі:</a:t>
            </a:r>
            <a:r>
              <a:rPr lang="ru-RU" sz="1500" noProof="1">
                <a:ea typeface="+mn-lt"/>
                <a:cs typeface="+mn-lt"/>
              </a:rPr>
              <a:t> Досягнення </a:t>
            </a:r>
            <a:r>
              <a:rPr lang="ru-RU" sz="1500" noProof="1">
                <a:latin typeface="Consolas"/>
                <a:ea typeface="+mn-lt"/>
                <a:cs typeface="+mn-lt"/>
              </a:rPr>
              <a:t>nil</a:t>
            </a:r>
            <a:r>
              <a:rPr lang="ru-RU" sz="1500" noProof="1">
                <a:ea typeface="+mn-lt"/>
                <a:cs typeface="+mn-lt"/>
              </a:rPr>
              <a:t> є логічним доказом відсутності елемента.</a:t>
            </a:r>
            <a:endParaRPr lang="ru-RU" noProof="1">
              <a:ea typeface="+mn-lt"/>
              <a:cs typeface="+mn-lt"/>
            </a:endParaRPr>
          </a:p>
          <a:p>
            <a:endParaRPr lang="ru-RU" sz="1500" b="1" noProof="1"/>
          </a:p>
        </p:txBody>
      </p:sp>
      <p:pic>
        <p:nvPicPr>
          <p:cNvPr id="8" name="Объект 7"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88954B13-DB35-BF8D-1E4F-D4DCDD2F8596}"/>
              </a:ext>
            </a:extLst>
          </p:cNvPr>
          <p:cNvPicPr>
            <a:picLocks noGrp="1" noChangeAspect="1"/>
          </p:cNvPicPr>
          <p:nvPr>
            <p:ph sz="half" idx="1"/>
          </p:nvPr>
        </p:nvPicPr>
        <p:blipFill>
          <a:blip r:embed="rId5"/>
          <a:stretch>
            <a:fillRect/>
          </a:stretch>
        </p:blipFill>
        <p:spPr>
          <a:xfrm>
            <a:off x="960120" y="3704749"/>
            <a:ext cx="4815840" cy="1359598"/>
          </a:xfrm>
          <a:prstGeom prst="rect">
            <a:avLst/>
          </a:prstGeom>
        </p:spPr>
      </p:pic>
      <p:pic>
        <p:nvPicPr>
          <p:cNvPr id="24" name="Audio 23">
            <a:hlinkClick r:id="" action="ppaction://media"/>
            <a:extLst>
              <a:ext uri="{FF2B5EF4-FFF2-40B4-BE49-F238E27FC236}">
                <a16:creationId xmlns:a16="http://schemas.microsoft.com/office/drawing/2014/main" id="{5A86CF52-43A7-8D6D-C49E-945BBCCC8BD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3667105"/>
      </p:ext>
    </p:extLst>
  </p:cSld>
  <p:clrMapOvr>
    <a:masterClrMapping/>
  </p:clrMapOvr>
  <mc:AlternateContent xmlns:mc="http://schemas.openxmlformats.org/markup-compatibility/2006" xmlns:p14="http://schemas.microsoft.com/office/powerpoint/2010/main">
    <mc:Choice Requires="p14">
      <p:transition spd="slow" p14:dur="2000" advTm="30335"/>
    </mc:Choice>
    <mc:Fallback xmlns="">
      <p:transition spd="slow" advTm="30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B5F7D-1763-5DDB-523C-7A6D1B3A6814}"/>
            </a:ext>
          </a:extLst>
        </p:cNvPr>
        <p:cNvGrpSpPr/>
        <p:nvPr/>
      </p:nvGrpSpPr>
      <p:grpSpPr>
        <a:xfrm>
          <a:off x="0" y="0"/>
          <a:ext cx="0" cy="0"/>
          <a:chOff x="0" y="0"/>
          <a:chExt cx="0" cy="0"/>
        </a:xfrm>
      </p:grpSpPr>
      <p:pic>
        <p:nvPicPr>
          <p:cNvPr id="3" name="Объект 2"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7BB6D97D-3AA2-848C-5B6C-CD8459186744}"/>
              </a:ext>
            </a:extLst>
          </p:cNvPr>
          <p:cNvPicPr>
            <a:picLocks noGrp="1" noChangeAspect="1"/>
          </p:cNvPicPr>
          <p:nvPr>
            <p:ph idx="1"/>
          </p:nvPr>
        </p:nvPicPr>
        <p:blipFill>
          <a:blip r:embed="rId5"/>
          <a:stretch>
            <a:fillRect/>
          </a:stretch>
        </p:blipFill>
        <p:spPr>
          <a:xfrm>
            <a:off x="5183188" y="3632940"/>
            <a:ext cx="6045644" cy="1511411"/>
          </a:xfrm>
          <a:prstGeom prst="rect">
            <a:avLst/>
          </a:prstGeom>
          <a:noFill/>
        </p:spPr>
      </p:pic>
      <p:sp>
        <p:nvSpPr>
          <p:cNvPr id="4" name="Текст 3">
            <a:extLst>
              <a:ext uri="{FF2B5EF4-FFF2-40B4-BE49-F238E27FC236}">
                <a16:creationId xmlns:a16="http://schemas.microsoft.com/office/drawing/2014/main" id="{D34AB5E2-1E71-6515-19E6-4D24CE07DB3E}"/>
              </a:ext>
            </a:extLst>
          </p:cNvPr>
          <p:cNvSpPr>
            <a:spLocks noGrp="1"/>
          </p:cNvSpPr>
          <p:nvPr>
            <p:ph type="body" sz="half" idx="2"/>
          </p:nvPr>
        </p:nvSpPr>
        <p:spPr>
          <a:xfrm>
            <a:off x="960120" y="2591850"/>
            <a:ext cx="3811905" cy="3277137"/>
          </a:xfrm>
        </p:spPr>
        <p:txBody>
          <a:bodyPr vert="horz" lIns="91440" tIns="45720" rIns="91440" bIns="45720" rtlCol="0" anchor="ctr">
            <a:noAutofit/>
          </a:bodyPr>
          <a:lstStyle/>
          <a:p>
            <a:pPr>
              <a:lnSpc>
                <a:spcPct val="91000"/>
              </a:lnSpc>
            </a:pPr>
            <a:endParaRPr lang="ru-RU" sz="1000" b="1" noProof="1"/>
          </a:p>
          <a:p>
            <a:pPr>
              <a:lnSpc>
                <a:spcPct val="91000"/>
              </a:lnSpc>
              <a:buFont typeface="Arial"/>
            </a:pPr>
            <a:endParaRPr lang="ru-RU" sz="1500" b="1" noProof="1"/>
          </a:p>
          <a:p>
            <a:pPr>
              <a:lnSpc>
                <a:spcPct val="91000"/>
              </a:lnSpc>
              <a:buFont typeface="Arial"/>
            </a:pPr>
            <a:r>
              <a:rPr lang="ru-RU" sz="1500" b="1" noProof="1"/>
              <a:t>Мета:</a:t>
            </a:r>
            <a:r>
              <a:rPr lang="ru-RU" sz="1500" noProof="1"/>
              <a:t> Знайти належне місце для нового вузла, не порушуючи інваріант BST.</a:t>
            </a:r>
          </a:p>
          <a:p>
            <a:pPr>
              <a:lnSpc>
                <a:spcPct val="91000"/>
              </a:lnSpc>
            </a:pPr>
            <a:r>
              <a:rPr lang="ru-RU" sz="1500" b="1" noProof="1"/>
              <a:t>Алгоритмічні кроки:</a:t>
            </a:r>
            <a:endParaRPr lang="ru-RU" sz="1500" noProof="1"/>
          </a:p>
          <a:p>
            <a:pPr lvl="1">
              <a:lnSpc>
                <a:spcPct val="91000"/>
              </a:lnSpc>
              <a:buFont typeface="Wingdings"/>
              <a:buChar char="§"/>
            </a:pPr>
            <a:r>
              <a:rPr lang="ru-RU" sz="1500" noProof="1"/>
              <a:t> Рекурсивний пошук позиції (аналогічно операції </a:t>
            </a:r>
            <a:r>
              <a:rPr lang="ru-RU" sz="1500" noProof="1">
                <a:latin typeface="Consolas"/>
              </a:rPr>
              <a:t>search</a:t>
            </a:r>
            <a:r>
              <a:rPr lang="ru-RU" sz="1500" noProof="1"/>
              <a:t>).</a:t>
            </a:r>
          </a:p>
          <a:p>
            <a:pPr lvl="1">
              <a:lnSpc>
                <a:spcPct val="91000"/>
              </a:lnSpc>
              <a:buFont typeface="Wingdings"/>
              <a:buChar char="§"/>
            </a:pPr>
            <a:r>
              <a:rPr lang="ru-RU" sz="1500" noProof="1"/>
              <a:t> Додавання нового вузла замість першого зустрічного </a:t>
            </a:r>
            <a:r>
              <a:rPr lang="ru-RU" sz="1500" noProof="1">
                <a:latin typeface="Consolas"/>
              </a:rPr>
              <a:t>nil</a:t>
            </a:r>
            <a:r>
              <a:rPr lang="ru-RU" sz="1500" noProof="1"/>
              <a:t>.</a:t>
            </a:r>
          </a:p>
          <a:p>
            <a:pPr>
              <a:lnSpc>
                <a:spcPct val="91000"/>
              </a:lnSpc>
            </a:pPr>
            <a:r>
              <a:rPr lang="ru-RU" sz="1500" b="1" noProof="1"/>
              <a:t>Забезпечення властивостей множини:</a:t>
            </a:r>
            <a:endParaRPr lang="ru-RU" sz="1500" noProof="1"/>
          </a:p>
          <a:p>
            <a:pPr lvl="1">
              <a:lnSpc>
                <a:spcPct val="91000"/>
              </a:lnSpc>
              <a:buFont typeface="Wingdings"/>
              <a:buChar char="§"/>
            </a:pPr>
            <a:r>
              <a:rPr lang="ru-RU" sz="1500" noProof="1"/>
              <a:t> Якщо елемент уже існує — </a:t>
            </a:r>
            <a:r>
              <a:rPr lang="ru-RU" sz="1500" noProof="1">
                <a:solidFill>
                  <a:srgbClr val="00613C"/>
                </a:solidFill>
              </a:rPr>
              <a:t>дерево залишається незмінним.</a:t>
            </a:r>
          </a:p>
          <a:p>
            <a:pPr lvl="1">
              <a:lnSpc>
                <a:spcPct val="91000"/>
              </a:lnSpc>
              <a:buFont typeface="Wingdings"/>
              <a:buChar char="§"/>
            </a:pPr>
            <a:r>
              <a:rPr lang="ru-RU" sz="1500" noProof="1"/>
              <a:t> Гарантована унікальність кожного вузла.</a:t>
            </a:r>
          </a:p>
          <a:p>
            <a:pPr>
              <a:lnSpc>
                <a:spcPct val="91000"/>
              </a:lnSpc>
            </a:pPr>
            <a:endParaRPr lang="ru-RU" sz="1000" noProof="1"/>
          </a:p>
          <a:p>
            <a:pPr>
              <a:lnSpc>
                <a:spcPct val="91000"/>
              </a:lnSpc>
            </a:pPr>
            <a:endParaRPr lang="ru-RU" sz="1000" b="1" noProof="1"/>
          </a:p>
        </p:txBody>
      </p:sp>
      <p:sp>
        <p:nvSpPr>
          <p:cNvPr id="2" name="Заголовок 1">
            <a:extLst>
              <a:ext uri="{FF2B5EF4-FFF2-40B4-BE49-F238E27FC236}">
                <a16:creationId xmlns:a16="http://schemas.microsoft.com/office/drawing/2014/main" id="{B5B5F8FB-20C5-2D74-3EDD-C447EE63053A}"/>
              </a:ext>
            </a:extLst>
          </p:cNvPr>
          <p:cNvSpPr>
            <a:spLocks noGrp="1"/>
          </p:cNvSpPr>
          <p:nvPr>
            <p:ph type="title"/>
          </p:nvPr>
        </p:nvSpPr>
        <p:spPr>
          <a:xfrm>
            <a:off x="960120" y="317814"/>
            <a:ext cx="10268712" cy="1700784"/>
          </a:xfrm>
        </p:spPr>
        <p:txBody>
          <a:bodyPr anchor="ctr">
            <a:normAutofit/>
          </a:bodyPr>
          <a:lstStyle/>
          <a:p>
            <a:pPr algn="ctr"/>
            <a:r>
              <a:rPr lang="ru-RU" noProof="1"/>
              <a:t>БАЗОВІ ОПЕРАЦІЇ: INSERT</a:t>
            </a:r>
          </a:p>
        </p:txBody>
      </p:sp>
      <p:pic>
        <p:nvPicPr>
          <p:cNvPr id="34" name="Audio 33">
            <a:hlinkClick r:id="" action="ppaction://media"/>
            <a:extLst>
              <a:ext uri="{FF2B5EF4-FFF2-40B4-BE49-F238E27FC236}">
                <a16:creationId xmlns:a16="http://schemas.microsoft.com/office/drawing/2014/main" id="{D43E7671-3208-0CA6-612D-FC118EF85E1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6501804"/>
      </p:ext>
    </p:extLst>
  </p:cSld>
  <p:clrMapOvr>
    <a:masterClrMapping/>
  </p:clrMapOvr>
  <mc:AlternateContent xmlns:mc="http://schemas.openxmlformats.org/markup-compatibility/2006" xmlns:p14="http://schemas.microsoft.com/office/powerpoint/2010/main">
    <mc:Choice Requires="p14">
      <p:transition spd="slow" p14:dur="2000" advTm="26541"/>
    </mc:Choice>
    <mc:Fallback xmlns="">
      <p:transition spd="slow" advTm="26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D4A11-0025-98C8-E163-93ECBDA5DD67}"/>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F3123F-9D8A-CD1C-BF5F-15C6694585E6}"/>
              </a:ext>
            </a:extLst>
          </p:cNvPr>
          <p:cNvSpPr>
            <a:spLocks noGrp="1"/>
          </p:cNvSpPr>
          <p:nvPr>
            <p:ph type="title"/>
          </p:nvPr>
        </p:nvSpPr>
        <p:spPr/>
        <p:txBody>
          <a:bodyPr>
            <a:normAutofit/>
          </a:bodyPr>
          <a:lstStyle/>
          <a:p>
            <a:pPr algn="ctr"/>
            <a:r>
              <a:rPr lang="ru-RU" noProof="1"/>
              <a:t>БАЗОВІ ОПЕРАЦІЇ: DELETE</a:t>
            </a:r>
          </a:p>
        </p:txBody>
      </p:sp>
      <p:sp>
        <p:nvSpPr>
          <p:cNvPr id="4" name="Текст 3">
            <a:extLst>
              <a:ext uri="{FF2B5EF4-FFF2-40B4-BE49-F238E27FC236}">
                <a16:creationId xmlns:a16="http://schemas.microsoft.com/office/drawing/2014/main" id="{66810FFE-3A10-284B-9F0B-0E1BC7EFA201}"/>
              </a:ext>
            </a:extLst>
          </p:cNvPr>
          <p:cNvSpPr>
            <a:spLocks noGrp="1"/>
          </p:cNvSpPr>
          <p:nvPr>
            <p:ph sz="half" idx="2"/>
          </p:nvPr>
        </p:nvSpPr>
        <p:spPr/>
        <p:txBody>
          <a:bodyPr vert="horz" lIns="91440" tIns="45720" rIns="91440" bIns="45720" rtlCol="0" anchor="ctr">
            <a:noAutofit/>
          </a:bodyPr>
          <a:lstStyle/>
          <a:p>
            <a:endParaRPr lang="ru-RU" sz="1500" noProof="1">
              <a:ea typeface="+mn-lt"/>
              <a:cs typeface="+mn-lt"/>
            </a:endParaRPr>
          </a:p>
          <a:p>
            <a:r>
              <a:rPr lang="ru-RU" sz="1500" noProof="1">
                <a:ea typeface="+mn-lt"/>
                <a:cs typeface="+mn-lt"/>
              </a:rPr>
              <a:t>Три сценарії реалізації:</a:t>
            </a:r>
            <a:endParaRPr lang="ru-RU" noProof="1">
              <a:ea typeface="+mn-lt"/>
              <a:cs typeface="+mn-lt"/>
            </a:endParaRPr>
          </a:p>
          <a:p>
            <a:pPr lvl="1">
              <a:buFont typeface="Wingdings"/>
              <a:buChar char="§"/>
            </a:pPr>
            <a:r>
              <a:rPr lang="ru-RU" sz="1500" noProof="1">
                <a:solidFill>
                  <a:srgbClr val="00613C"/>
                </a:solidFill>
                <a:ea typeface="+mn-lt"/>
                <a:cs typeface="+mn-lt"/>
              </a:rPr>
              <a:t>Лист</a:t>
            </a:r>
            <a:r>
              <a:rPr lang="ru-RU" sz="1500" noProof="1">
                <a:ea typeface="+mn-lt"/>
                <a:cs typeface="+mn-lt"/>
              </a:rPr>
              <a:t>: Заміна вузла на </a:t>
            </a:r>
            <a:r>
              <a:rPr lang="ru-RU" sz="1500" noProof="1">
                <a:latin typeface="Consolas"/>
                <a:ea typeface="+mn-lt"/>
                <a:cs typeface="+mn-lt"/>
              </a:rPr>
              <a:t>nil</a:t>
            </a:r>
            <a:r>
              <a:rPr lang="ru-RU" sz="1500" noProof="1">
                <a:ea typeface="+mn-lt"/>
                <a:cs typeface="+mn-lt"/>
              </a:rPr>
              <a:t>.</a:t>
            </a:r>
            <a:endParaRPr lang="ru-RU" noProof="1">
              <a:ea typeface="+mn-lt"/>
              <a:cs typeface="+mn-lt"/>
            </a:endParaRPr>
          </a:p>
          <a:p>
            <a:pPr lvl="1">
              <a:buFont typeface="Wingdings"/>
              <a:buChar char="§"/>
            </a:pPr>
            <a:r>
              <a:rPr lang="ru-RU" sz="1500" noProof="1">
                <a:solidFill>
                  <a:srgbClr val="00613C"/>
                </a:solidFill>
                <a:ea typeface="+mn-lt"/>
                <a:cs typeface="+mn-lt"/>
              </a:rPr>
              <a:t>Один нащадок</a:t>
            </a:r>
            <a:r>
              <a:rPr lang="ru-RU" sz="1500" noProof="1">
                <a:ea typeface="+mn-lt"/>
                <a:cs typeface="+mn-lt"/>
              </a:rPr>
              <a:t>: "Підняття" лівої або правої гілки на місце видаленого вузла.</a:t>
            </a:r>
            <a:endParaRPr lang="ru-RU" noProof="1"/>
          </a:p>
          <a:p>
            <a:pPr lvl="1">
              <a:buFont typeface="Wingdings"/>
              <a:buChar char="§"/>
            </a:pPr>
            <a:r>
              <a:rPr lang="ru-RU" sz="1500" noProof="1">
                <a:solidFill>
                  <a:srgbClr val="00613C"/>
                </a:solidFill>
                <a:ea typeface="+mn-lt"/>
                <a:cs typeface="+mn-lt"/>
              </a:rPr>
              <a:t>Два нащадки (Сценарій з наступником)</a:t>
            </a:r>
            <a:r>
              <a:rPr lang="ru-RU" sz="1500" noProof="1">
                <a:ea typeface="+mn-lt"/>
                <a:cs typeface="+mn-lt"/>
              </a:rPr>
              <a:t>:</a:t>
            </a:r>
            <a:endParaRPr lang="ru-RU" noProof="1"/>
          </a:p>
          <a:p>
            <a:pPr marL="560070" lvl="2" indent="-285750">
              <a:buFont typeface="Arial"/>
              <a:buChar char="•"/>
            </a:pPr>
            <a:r>
              <a:rPr lang="ru-RU" sz="1500" b="0" noProof="1">
                <a:ea typeface="+mn-lt"/>
                <a:cs typeface="+mn-lt"/>
              </a:rPr>
              <a:t>Пошук найменшого елемента </a:t>
            </a:r>
            <a:r>
              <a:rPr lang="ru-RU" sz="1500" b="0" noProof="1">
                <a:latin typeface="Consolas"/>
                <a:ea typeface="+mn-lt"/>
                <a:cs typeface="+mn-lt"/>
              </a:rPr>
              <a:t>(find_min)</a:t>
            </a:r>
            <a:r>
              <a:rPr lang="ru-RU" sz="1500" b="0" noProof="1">
                <a:ea typeface="+mn-lt"/>
                <a:cs typeface="+mn-lt"/>
              </a:rPr>
              <a:t> в правому піддереві.</a:t>
            </a:r>
            <a:endParaRPr lang="ru-RU" b="0" noProof="1"/>
          </a:p>
          <a:p>
            <a:pPr marL="560070" lvl="2" indent="-285750">
              <a:buFont typeface="Arial"/>
              <a:buChar char="•"/>
            </a:pPr>
            <a:r>
              <a:rPr lang="ru-RU" sz="1500" b="0" noProof="1">
                <a:ea typeface="+mn-lt"/>
                <a:cs typeface="+mn-lt"/>
              </a:rPr>
              <a:t>Заміна значення видаленого вузла цим елементом.</a:t>
            </a:r>
            <a:endParaRPr lang="ru-RU" b="0" noProof="1"/>
          </a:p>
          <a:p>
            <a:pPr marL="560070" lvl="2" indent="-285750">
              <a:buFont typeface="Arial"/>
              <a:buChar char="•"/>
            </a:pPr>
            <a:r>
              <a:rPr lang="ru-RU" sz="1500" b="0" noProof="1">
                <a:ea typeface="+mn-lt"/>
                <a:cs typeface="+mn-lt"/>
              </a:rPr>
              <a:t>Рекурсивне видалення оригіналу наступника.</a:t>
            </a:r>
            <a:endParaRPr lang="ru-RU" b="0" noProof="1">
              <a:ea typeface="+mn-lt"/>
              <a:cs typeface="+mn-lt"/>
            </a:endParaRPr>
          </a:p>
          <a:p>
            <a:endParaRPr lang="ru-RU" sz="1500" noProof="1">
              <a:ea typeface="+mn-lt"/>
              <a:cs typeface="+mn-lt"/>
            </a:endParaRPr>
          </a:p>
          <a:p>
            <a:endParaRPr lang="ru-RU" sz="1500" b="1" noProof="1"/>
          </a:p>
        </p:txBody>
      </p:sp>
      <p:pic>
        <p:nvPicPr>
          <p:cNvPr id="10" name="Объект 9"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DDDACD9D-E9B6-BA76-A1F9-88CD00F41CFC}"/>
              </a:ext>
            </a:extLst>
          </p:cNvPr>
          <p:cNvPicPr>
            <a:picLocks noGrp="1" noChangeAspect="1"/>
          </p:cNvPicPr>
          <p:nvPr>
            <p:ph sz="half" idx="1"/>
          </p:nvPr>
        </p:nvPicPr>
        <p:blipFill>
          <a:blip r:embed="rId5"/>
          <a:stretch>
            <a:fillRect/>
          </a:stretch>
        </p:blipFill>
        <p:spPr>
          <a:xfrm>
            <a:off x="960120" y="3121110"/>
            <a:ext cx="4724386" cy="1463839"/>
          </a:xfrm>
          <a:prstGeom prst="rect">
            <a:avLst/>
          </a:prstGeom>
        </p:spPr>
      </p:pic>
      <p:pic>
        <p:nvPicPr>
          <p:cNvPr id="11" name="Рисунок 10"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5F21A317-95F3-C266-5EDD-7677AEF2741E}"/>
              </a:ext>
            </a:extLst>
          </p:cNvPr>
          <p:cNvPicPr>
            <a:picLocks noChangeAspect="1"/>
          </p:cNvPicPr>
          <p:nvPr/>
        </p:nvPicPr>
        <p:blipFill>
          <a:blip r:embed="rId6"/>
          <a:stretch>
            <a:fillRect/>
          </a:stretch>
        </p:blipFill>
        <p:spPr>
          <a:xfrm>
            <a:off x="956263" y="4685065"/>
            <a:ext cx="4729104" cy="855722"/>
          </a:xfrm>
          <a:prstGeom prst="rect">
            <a:avLst/>
          </a:prstGeom>
        </p:spPr>
      </p:pic>
      <p:pic>
        <p:nvPicPr>
          <p:cNvPr id="27" name="Audio 26">
            <a:hlinkClick r:id="" action="ppaction://media"/>
            <a:extLst>
              <a:ext uri="{FF2B5EF4-FFF2-40B4-BE49-F238E27FC236}">
                <a16:creationId xmlns:a16="http://schemas.microsoft.com/office/drawing/2014/main" id="{75FA4D1D-A958-C0D1-D421-C2DFA0BA320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1324498"/>
      </p:ext>
    </p:extLst>
  </p:cSld>
  <p:clrMapOvr>
    <a:masterClrMapping/>
  </p:clrMapOvr>
  <mc:AlternateContent xmlns:mc="http://schemas.openxmlformats.org/markup-compatibility/2006" xmlns:p14="http://schemas.microsoft.com/office/powerpoint/2010/main">
    <mc:Choice Requires="p14">
      <p:transition spd="slow" p14:dur="2000" advTm="24789"/>
    </mc:Choice>
    <mc:Fallback xmlns="">
      <p:transition spd="slow" advTm="24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EB244-3B55-9285-1955-C7A07D48D24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42B157-D2FD-EA60-2E42-DBABF9F62753}"/>
              </a:ext>
            </a:extLst>
          </p:cNvPr>
          <p:cNvSpPr>
            <a:spLocks noGrp="1"/>
          </p:cNvSpPr>
          <p:nvPr>
            <p:ph type="title"/>
          </p:nvPr>
        </p:nvSpPr>
        <p:spPr/>
        <p:txBody>
          <a:bodyPr anchor="ctr">
            <a:normAutofit/>
          </a:bodyPr>
          <a:lstStyle/>
          <a:p>
            <a:r>
              <a:rPr lang="ru-RU" noProof="1"/>
              <a:t>БАЗОВІ ОПЕРАЦІЇ: TRAVERSE</a:t>
            </a:r>
          </a:p>
        </p:txBody>
      </p:sp>
      <p:graphicFrame>
        <p:nvGraphicFramePr>
          <p:cNvPr id="35" name="Таблица 34">
            <a:extLst>
              <a:ext uri="{FF2B5EF4-FFF2-40B4-BE49-F238E27FC236}">
                <a16:creationId xmlns:a16="http://schemas.microsoft.com/office/drawing/2014/main" id="{D96CAA4C-4751-EDEE-2778-386ED182114E}"/>
              </a:ext>
            </a:extLst>
          </p:cNvPr>
          <p:cNvGraphicFramePr>
            <a:graphicFrameLocks noGrp="1"/>
          </p:cNvGraphicFramePr>
          <p:nvPr>
            <p:extLst>
              <p:ext uri="{D42A27DB-BD31-4B8C-83A1-F6EECF244321}">
                <p14:modId xmlns:p14="http://schemas.microsoft.com/office/powerpoint/2010/main" val="2910927254"/>
              </p:ext>
            </p:extLst>
          </p:nvPr>
        </p:nvGraphicFramePr>
        <p:xfrm>
          <a:off x="799629" y="2756370"/>
          <a:ext cx="10788056" cy="2823665"/>
        </p:xfrm>
        <a:graphic>
          <a:graphicData uri="http://schemas.openxmlformats.org/drawingml/2006/table">
            <a:tbl>
              <a:tblPr firstRow="1" bandRow="1">
                <a:tableStyleId>{5940675A-B579-460E-94D1-54222C63F5DA}</a:tableStyleId>
              </a:tblPr>
              <a:tblGrid>
                <a:gridCol w="3596018">
                  <a:extLst>
                    <a:ext uri="{9D8B030D-6E8A-4147-A177-3AD203B41FA5}">
                      <a16:colId xmlns:a16="http://schemas.microsoft.com/office/drawing/2014/main" val="1027390736"/>
                    </a:ext>
                  </a:extLst>
                </a:gridCol>
                <a:gridCol w="3860800">
                  <a:extLst>
                    <a:ext uri="{9D8B030D-6E8A-4147-A177-3AD203B41FA5}">
                      <a16:colId xmlns:a16="http://schemas.microsoft.com/office/drawing/2014/main" val="2974834677"/>
                    </a:ext>
                  </a:extLst>
                </a:gridCol>
                <a:gridCol w="3331238">
                  <a:extLst>
                    <a:ext uri="{9D8B030D-6E8A-4147-A177-3AD203B41FA5}">
                      <a16:colId xmlns:a16="http://schemas.microsoft.com/office/drawing/2014/main" val="86728811"/>
                    </a:ext>
                  </a:extLst>
                </a:gridCol>
              </a:tblGrid>
              <a:tr h="941221">
                <a:tc>
                  <a:txBody>
                    <a:bodyPr/>
                    <a:lstStyle/>
                    <a:p>
                      <a:pPr algn="ctr"/>
                      <a:r>
                        <a:rPr lang="ru-RU" noProof="1">
                          <a:solidFill>
                            <a:srgbClr val="00613C"/>
                          </a:solidFill>
                        </a:rPr>
                        <a:t>Pre-order</a:t>
                      </a:r>
                    </a:p>
                    <a:p>
                      <a:pPr lvl="0" algn="ctr">
                        <a:buNone/>
                      </a:pPr>
                      <a:r>
                        <a:rPr lang="ru-RU" noProof="1"/>
                        <a:t>(корінь, ліво, право)</a:t>
                      </a:r>
                    </a:p>
                  </a:txBody>
                  <a:tcPr/>
                </a:tc>
                <a:tc>
                  <a:txBody>
                    <a:bodyPr/>
                    <a:lstStyle/>
                    <a:p>
                      <a:pPr algn="ctr"/>
                      <a:r>
                        <a:rPr lang="ru-RU" noProof="1">
                          <a:solidFill>
                            <a:srgbClr val="00613C"/>
                          </a:solidFill>
                        </a:rPr>
                        <a:t>In-order</a:t>
                      </a:r>
                    </a:p>
                    <a:p>
                      <a:pPr lvl="0" algn="ctr">
                        <a:buNone/>
                      </a:pPr>
                      <a:r>
                        <a:rPr lang="ru-RU" sz="1800" b="0" i="0" u="none" strike="noStrike" noProof="1">
                          <a:solidFill>
                            <a:srgbClr val="000000"/>
                          </a:solidFill>
                          <a:latin typeface="Franklin Gothic Medium"/>
                        </a:rPr>
                        <a:t>(ліво, корінь, право)</a:t>
                      </a:r>
                      <a:endParaRPr lang="ru-RU" noProof="1"/>
                    </a:p>
                  </a:txBody>
                  <a:tcPr/>
                </a:tc>
                <a:tc>
                  <a:txBody>
                    <a:bodyPr/>
                    <a:lstStyle/>
                    <a:p>
                      <a:pPr algn="ctr"/>
                      <a:r>
                        <a:rPr lang="ru-RU" noProof="1">
                          <a:solidFill>
                            <a:srgbClr val="00613C"/>
                          </a:solidFill>
                        </a:rPr>
                        <a:t>Post-order</a:t>
                      </a:r>
                      <a:br>
                        <a:rPr lang="ru-RU" noProof="1">
                          <a:solidFill>
                            <a:srgbClr val="00613C"/>
                          </a:solidFill>
                        </a:rPr>
                      </a:br>
                      <a:r>
                        <a:rPr lang="ru-RU" sz="1800" b="0" i="0" u="none" strike="noStrike" noProof="1">
                          <a:solidFill>
                            <a:srgbClr val="000000"/>
                          </a:solidFill>
                          <a:latin typeface="Franklin Gothic Medium"/>
                        </a:rPr>
                        <a:t>(ліво, право, корінь)</a:t>
                      </a:r>
                      <a:endParaRPr lang="ru-RU" noProof="1">
                        <a:solidFill>
                          <a:srgbClr val="00613C"/>
                        </a:solidFill>
                      </a:endParaRPr>
                    </a:p>
                  </a:txBody>
                  <a:tcPr/>
                </a:tc>
                <a:extLst>
                  <a:ext uri="{0D108BD9-81ED-4DB2-BD59-A6C34878D82A}">
                    <a16:rowId xmlns:a16="http://schemas.microsoft.com/office/drawing/2014/main" val="3323163675"/>
                  </a:ext>
                </a:extLst>
              </a:tr>
              <a:tr h="1882444">
                <a:tc>
                  <a:txBody>
                    <a:bodyPr/>
                    <a:lstStyle/>
                    <a:p>
                      <a:endParaRPr lang="ru-RU" noProof="1"/>
                    </a:p>
                  </a:txBody>
                  <a:tcPr/>
                </a:tc>
                <a:tc>
                  <a:txBody>
                    <a:bodyPr/>
                    <a:lstStyle/>
                    <a:p>
                      <a:endParaRPr lang="ru-RU" noProof="1"/>
                    </a:p>
                  </a:txBody>
                  <a:tcPr/>
                </a:tc>
                <a:tc>
                  <a:txBody>
                    <a:bodyPr/>
                    <a:lstStyle/>
                    <a:p>
                      <a:endParaRPr lang="ru-RU" noProof="1"/>
                    </a:p>
                  </a:txBody>
                  <a:tcPr/>
                </a:tc>
                <a:extLst>
                  <a:ext uri="{0D108BD9-81ED-4DB2-BD59-A6C34878D82A}">
                    <a16:rowId xmlns:a16="http://schemas.microsoft.com/office/drawing/2014/main" val="653885064"/>
                  </a:ext>
                </a:extLst>
              </a:tr>
            </a:tbl>
          </a:graphicData>
        </a:graphic>
      </p:graphicFrame>
      <p:pic>
        <p:nvPicPr>
          <p:cNvPr id="37" name="Рисунок 36" descr="Изображение выглядит как текст, Шрифт, снимок экрана&#10;&#10;Содержимое, созданное искусственным интеллектом, может быть неверным.">
            <a:extLst>
              <a:ext uri="{FF2B5EF4-FFF2-40B4-BE49-F238E27FC236}">
                <a16:creationId xmlns:a16="http://schemas.microsoft.com/office/drawing/2014/main" id="{D3C70A8A-D001-E9B3-2B6A-C3B48620D08F}"/>
              </a:ext>
            </a:extLst>
          </p:cNvPr>
          <p:cNvPicPr>
            <a:picLocks noChangeAspect="1"/>
          </p:cNvPicPr>
          <p:nvPr/>
        </p:nvPicPr>
        <p:blipFill>
          <a:blip r:embed="rId5"/>
          <a:stretch>
            <a:fillRect/>
          </a:stretch>
        </p:blipFill>
        <p:spPr>
          <a:xfrm>
            <a:off x="4502208" y="4069410"/>
            <a:ext cx="3686176" cy="1165109"/>
          </a:xfrm>
          <a:prstGeom prst="rect">
            <a:avLst/>
          </a:prstGeom>
        </p:spPr>
      </p:pic>
      <p:pic>
        <p:nvPicPr>
          <p:cNvPr id="38" name="Рисунок 37" descr="Изображение выглядит как текст, Шрифт, снимок экрана&#10;&#10;Содержимое, созданное искусственным интеллектом, может быть неверным.">
            <a:extLst>
              <a:ext uri="{FF2B5EF4-FFF2-40B4-BE49-F238E27FC236}">
                <a16:creationId xmlns:a16="http://schemas.microsoft.com/office/drawing/2014/main" id="{8412A7EE-83EC-6EF0-8E0C-3ACD34B78027}"/>
              </a:ext>
            </a:extLst>
          </p:cNvPr>
          <p:cNvPicPr>
            <a:picLocks noChangeAspect="1"/>
          </p:cNvPicPr>
          <p:nvPr/>
        </p:nvPicPr>
        <p:blipFill>
          <a:blip r:embed="rId6"/>
          <a:stretch>
            <a:fillRect/>
          </a:stretch>
        </p:blipFill>
        <p:spPr>
          <a:xfrm>
            <a:off x="858721" y="4073701"/>
            <a:ext cx="3484857" cy="1156523"/>
          </a:xfrm>
          <a:prstGeom prst="rect">
            <a:avLst/>
          </a:prstGeom>
        </p:spPr>
      </p:pic>
      <p:pic>
        <p:nvPicPr>
          <p:cNvPr id="39" name="Рисунок 38" descr="Изображение выглядит как текст, снимок экрана, Шрифт&#10;&#10;Содержимое, созданное искусственным интеллектом, может быть неверным.">
            <a:extLst>
              <a:ext uri="{FF2B5EF4-FFF2-40B4-BE49-F238E27FC236}">
                <a16:creationId xmlns:a16="http://schemas.microsoft.com/office/drawing/2014/main" id="{8AF42455-D481-07CB-BFD2-157666F401B3}"/>
              </a:ext>
            </a:extLst>
          </p:cNvPr>
          <p:cNvPicPr>
            <a:picLocks noChangeAspect="1"/>
          </p:cNvPicPr>
          <p:nvPr/>
        </p:nvPicPr>
        <p:blipFill>
          <a:blip r:embed="rId7"/>
          <a:stretch>
            <a:fillRect/>
          </a:stretch>
        </p:blipFill>
        <p:spPr>
          <a:xfrm>
            <a:off x="8463315" y="4082050"/>
            <a:ext cx="3045295" cy="1158639"/>
          </a:xfrm>
          <a:prstGeom prst="rect">
            <a:avLst/>
          </a:prstGeom>
        </p:spPr>
      </p:pic>
      <p:pic>
        <p:nvPicPr>
          <p:cNvPr id="21" name="Audio 20">
            <a:hlinkClick r:id="" action="ppaction://media"/>
            <a:extLst>
              <a:ext uri="{FF2B5EF4-FFF2-40B4-BE49-F238E27FC236}">
                <a16:creationId xmlns:a16="http://schemas.microsoft.com/office/drawing/2014/main" id="{D7F1EC27-0A4B-19B9-788A-71DE4A4764F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5892737"/>
      </p:ext>
    </p:extLst>
  </p:cSld>
  <p:clrMapOvr>
    <a:masterClrMapping/>
  </p:clrMapOvr>
  <mc:AlternateContent xmlns:mc="http://schemas.openxmlformats.org/markup-compatibility/2006" xmlns:p14="http://schemas.microsoft.com/office/powerpoint/2010/main">
    <mc:Choice Requires="p14">
      <p:transition spd="slow" p14:dur="2000" advTm="22803"/>
    </mc:Choice>
    <mc:Fallback xmlns="">
      <p:transition spd="slow" advTm="22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DA989EA2-CAB6-B146-A17D-9FE324191B8C}"/>
              </a:ext>
            </a:extLst>
          </p:cNvPr>
          <p:cNvSpPr>
            <a:spLocks noGrp="1"/>
          </p:cNvSpPr>
          <p:nvPr>
            <p:ph type="title"/>
          </p:nvPr>
        </p:nvSpPr>
        <p:spPr/>
        <p:txBody>
          <a:bodyPr>
            <a:normAutofit fontScale="90000"/>
          </a:bodyPr>
          <a:lstStyle/>
          <a:p>
            <a:pPr algn="ctr"/>
            <a:r>
              <a:rPr lang="ru-RU" noProof="1">
                <a:ea typeface="+mj-lt"/>
                <a:cs typeface="+mj-lt"/>
              </a:rPr>
              <a:t>Стратегії множинних операцій</a:t>
            </a:r>
            <a:endParaRPr lang="ru-RU" noProof="1"/>
          </a:p>
        </p:txBody>
      </p:sp>
      <p:sp>
        <p:nvSpPr>
          <p:cNvPr id="3" name="Объект 2">
            <a:extLst>
              <a:ext uri="{FF2B5EF4-FFF2-40B4-BE49-F238E27FC236}">
                <a16:creationId xmlns:a16="http://schemas.microsoft.com/office/drawing/2014/main" id="{460073BD-5D05-35EA-35ED-C33C72DB519C}"/>
              </a:ext>
            </a:extLst>
          </p:cNvPr>
          <p:cNvSpPr>
            <a:spLocks noGrp="1"/>
          </p:cNvSpPr>
          <p:nvPr>
            <p:ph idx="1"/>
          </p:nvPr>
        </p:nvSpPr>
        <p:spPr/>
        <p:txBody>
          <a:bodyPr vert="horz" lIns="91440" tIns="45720" rIns="91440" bIns="45720" rtlCol="0" anchor="t">
            <a:normAutofit/>
          </a:bodyPr>
          <a:lstStyle/>
          <a:p>
            <a:r>
              <a:rPr lang="ru-RU" sz="1500" b="1" noProof="1">
                <a:ea typeface="+mn-lt"/>
                <a:cs typeface="+mn-lt"/>
              </a:rPr>
              <a:t>Два підходи:</a:t>
            </a:r>
            <a:endParaRPr lang="ru-RU" sz="1500" noProof="1"/>
          </a:p>
          <a:p>
            <a:pPr marL="285750" indent="-285750">
              <a:buFont typeface="Arial"/>
              <a:buChar char="•"/>
            </a:pPr>
            <a:r>
              <a:rPr lang="ru-RU" sz="1500" noProof="1">
                <a:solidFill>
                  <a:srgbClr val="00613C"/>
                </a:solidFill>
                <a:ea typeface="+mn-lt"/>
                <a:cs typeface="+mn-lt"/>
              </a:rPr>
              <a:t>Спискова</a:t>
            </a:r>
            <a:r>
              <a:rPr lang="ru-RU" sz="1500" noProof="1">
                <a:ea typeface="+mn-lt"/>
                <a:cs typeface="+mn-lt"/>
              </a:rPr>
              <a:t>: обхід → списки → реконструкція.</a:t>
            </a:r>
          </a:p>
          <a:p>
            <a:pPr marL="285750" indent="-285750">
              <a:buFont typeface="Arial"/>
              <a:buChar char="•"/>
            </a:pPr>
            <a:r>
              <a:rPr lang="ru-RU" sz="1500" noProof="1">
                <a:solidFill>
                  <a:srgbClr val="00613C"/>
                </a:solidFill>
                <a:ea typeface="+mn-lt"/>
                <a:cs typeface="+mn-lt"/>
              </a:rPr>
              <a:t>Структурна</a:t>
            </a:r>
            <a:r>
              <a:rPr lang="ru-RU" sz="1500" noProof="1">
                <a:ea typeface="+mn-lt"/>
                <a:cs typeface="+mn-lt"/>
              </a:rPr>
              <a:t>: пряма маніпуляція деревом.</a:t>
            </a:r>
            <a:endParaRPr lang="ru-RU" sz="1500" noProof="1"/>
          </a:p>
          <a:p>
            <a:r>
              <a:rPr lang="ru-RU" sz="1500" b="1" noProof="1">
                <a:ea typeface="+mn-lt"/>
                <a:cs typeface="+mn-lt"/>
              </a:rPr>
              <a:t>Обрано спискову:</a:t>
            </a:r>
            <a:endParaRPr lang="ru-RU" sz="1500" noProof="1"/>
          </a:p>
          <a:p>
            <a:pPr marL="285750" indent="-285750">
              <a:buFont typeface="Arial"/>
              <a:buChar char="•"/>
            </a:pPr>
            <a:r>
              <a:rPr lang="ru-RU" sz="1500" noProof="1">
                <a:ea typeface="+mn-lt"/>
                <a:cs typeface="+mn-lt"/>
              </a:rPr>
              <a:t>Надійність інваріантів.</a:t>
            </a:r>
            <a:endParaRPr lang="ru-RU" sz="1500" noProof="1"/>
          </a:p>
          <a:p>
            <a:pPr marL="285750" indent="-285750">
              <a:buFont typeface="Arial"/>
              <a:buChar char="•"/>
            </a:pPr>
            <a:r>
              <a:rPr lang="ru-RU" sz="1500" noProof="1">
                <a:ea typeface="+mn-lt"/>
                <a:cs typeface="+mn-lt"/>
              </a:rPr>
              <a:t>Декларативна простота.</a:t>
            </a:r>
            <a:endParaRPr lang="ru-RU" sz="1500" noProof="1"/>
          </a:p>
          <a:p>
            <a:pPr marL="285750" indent="-285750">
              <a:buFont typeface="Arial"/>
              <a:buChar char="•"/>
            </a:pPr>
            <a:r>
              <a:rPr lang="ru-RU" sz="1500" noProof="1">
                <a:ea typeface="+mn-lt"/>
                <a:cs typeface="+mn-lt"/>
              </a:rPr>
              <a:t>Ефективність для середніх множин.</a:t>
            </a:r>
            <a:endParaRPr lang="ru-RU" sz="1500" noProof="1"/>
          </a:p>
          <a:p>
            <a:r>
              <a:rPr lang="ru-RU" sz="1500" b="1" noProof="1">
                <a:ea typeface="+mn-lt"/>
                <a:cs typeface="+mn-lt"/>
              </a:rPr>
              <a:t>Операції:</a:t>
            </a:r>
            <a:r>
              <a:rPr lang="ru-RU" sz="1500" noProof="1">
                <a:ea typeface="+mn-lt"/>
                <a:cs typeface="+mn-lt"/>
              </a:rPr>
              <a:t> об'єднання, перетин, різниця, симетрична різниця.</a:t>
            </a:r>
            <a:endParaRPr lang="ru-RU" sz="1500" noProof="1"/>
          </a:p>
          <a:p>
            <a:endParaRPr lang="ru-RU" noProof="1"/>
          </a:p>
        </p:txBody>
      </p:sp>
      <p:pic>
        <p:nvPicPr>
          <p:cNvPr id="20" name="Audio 19">
            <a:hlinkClick r:id="" action="ppaction://media"/>
            <a:extLst>
              <a:ext uri="{FF2B5EF4-FFF2-40B4-BE49-F238E27FC236}">
                <a16:creationId xmlns:a16="http://schemas.microsoft.com/office/drawing/2014/main" id="{30BDE214-D2D0-7A93-57F1-7BDB982F92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89404960"/>
      </p:ext>
    </p:extLst>
  </p:cSld>
  <p:clrMapOvr>
    <a:masterClrMapping/>
  </p:clrMapOvr>
  <mc:AlternateContent xmlns:mc="http://schemas.openxmlformats.org/markup-compatibility/2006" xmlns:p14="http://schemas.microsoft.com/office/powerpoint/2010/main">
    <mc:Choice Requires="p14">
      <p:transition spd="slow" p14:dur="2000" advTm="67719"/>
    </mc:Choice>
    <mc:Fallback xmlns="">
      <p:transition spd="slow" advTm="67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theme/theme1.xml><?xml version="1.0" encoding="utf-8"?>
<a:theme xmlns:a="http://schemas.openxmlformats.org/drawingml/2006/main" name="JuxtaposeVTI">
  <a:themeElements>
    <a:clrScheme name="JuxtaposeVTI">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JuxtaposeVTI">
      <a:majorFont>
        <a:latin typeface="Franklin Gothic Demi Cond" panose="020B0706030402020204"/>
        <a:ea typeface=""/>
        <a:cs typeface=""/>
      </a:majorFont>
      <a:minorFont>
        <a:latin typeface="Franklin Gothic Medium" panose="020B0603020102020204"/>
        <a:ea typeface=""/>
        <a:cs typeface=""/>
      </a:minorFont>
    </a:fontScheme>
    <a:fmtScheme name="Juxtapos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B0236716-CA63-41C1-B6AD-997AE15F064B}" vid="{0E0AE8FC-D493-434E-BDCC-ED5FFB2DAE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c0df8cd-48b3-43ad-a7b2-d73eb64f37f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5C5E9FB6D33A814D9D563695A2793A11" ma:contentTypeVersion="14" ma:contentTypeDescription="Створення нового документа." ma:contentTypeScope="" ma:versionID="f68257c0759e09270db27a79412b8e81">
  <xsd:schema xmlns:xsd="http://www.w3.org/2001/XMLSchema" xmlns:xs="http://www.w3.org/2001/XMLSchema" xmlns:p="http://schemas.microsoft.com/office/2006/metadata/properties" xmlns:ns3="fc0df8cd-48b3-43ad-a7b2-d73eb64f37f0" xmlns:ns4="34d3471e-8d9a-40c7-bfac-7e2550ffb579" targetNamespace="http://schemas.microsoft.com/office/2006/metadata/properties" ma:root="true" ma:fieldsID="7f4d0864294c8fba10caaac666a2baab" ns3:_="" ns4:_="">
    <xsd:import namespace="fc0df8cd-48b3-43ad-a7b2-d73eb64f37f0"/>
    <xsd:import namespace="34d3471e-8d9a-40c7-bfac-7e2550ffb57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earchProperties" minOccurs="0"/>
                <xsd:element ref="ns3:MediaServiceSystemTags"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0df8cd-48b3-43ad-a7b2-d73eb64f37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d3471e-8d9a-40c7-bfac-7e2550ffb579" elementFormDefault="qualified">
    <xsd:import namespace="http://schemas.microsoft.com/office/2006/documentManagement/types"/>
    <xsd:import namespace="http://schemas.microsoft.com/office/infopath/2007/PartnerControls"/>
    <xsd:element name="SharedWithUsers" ma:index="17" nillable="true" ma:displayName="Спільний доступ"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Відомості про тих, хто має доступ" ma:internalName="SharedWithDetails" ma:readOnly="true">
      <xsd:simpleType>
        <xsd:restriction base="dms:Note">
          <xsd:maxLength value="255"/>
        </xsd:restriction>
      </xsd:simpleType>
    </xsd:element>
    <xsd:element name="SharingHintHash" ma:index="19" nillable="true" ma:displayName="Геш підказки про спільний доступ"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вмісту"/>
        <xsd:element ref="dc:title" minOccurs="0" maxOccurs="1" ma:index="4" ma:displayName="Заголовок"/>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6680DA-ED03-446B-B3B4-2788679E2B78}">
  <ds:schemaRefs>
    <ds:schemaRef ds:uri="http://schemas.microsoft.com/sharepoint/v3/contenttype/forms"/>
  </ds:schemaRefs>
</ds:datastoreItem>
</file>

<file path=customXml/itemProps2.xml><?xml version="1.0" encoding="utf-8"?>
<ds:datastoreItem xmlns:ds="http://schemas.openxmlformats.org/officeDocument/2006/customXml" ds:itemID="{663AFB89-0C81-41FE-AA8D-80972CD6915E}">
  <ds:schemaRefs>
    <ds:schemaRef ds:uri="fc0df8cd-48b3-43ad-a7b2-d73eb64f37f0"/>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34d3471e-8d9a-40c7-bfac-7e2550ffb579"/>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B5DCE0E-E09F-4107-AAF4-2346A206A088}">
  <ds:schemaRefs>
    <ds:schemaRef ds:uri="34d3471e-8d9a-40c7-bfac-7e2550ffb579"/>
    <ds:schemaRef ds:uri="fc0df8cd-48b3-43ad-a7b2-d73eb64f37f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5048</Words>
  <Application>Microsoft Office PowerPoint</Application>
  <PresentationFormat>Широкий екран</PresentationFormat>
  <Paragraphs>349</Paragraphs>
  <Slides>42</Slides>
  <Notes>24</Notes>
  <HiddenSlides>0</HiddenSlides>
  <MMClips>44</MMClips>
  <ScaleCrop>false</ScaleCrop>
  <HeadingPairs>
    <vt:vector size="6" baseType="variant">
      <vt:variant>
        <vt:lpstr>Використані шрифти</vt:lpstr>
      </vt:variant>
      <vt:variant>
        <vt:i4>7</vt:i4>
      </vt:variant>
      <vt:variant>
        <vt:lpstr>Тема</vt:lpstr>
      </vt:variant>
      <vt:variant>
        <vt:i4>1</vt:i4>
      </vt:variant>
      <vt:variant>
        <vt:lpstr>Заголовки слайдів</vt:lpstr>
      </vt:variant>
      <vt:variant>
        <vt:i4>42</vt:i4>
      </vt:variant>
    </vt:vector>
  </HeadingPairs>
  <TitlesOfParts>
    <vt:vector size="50" baseType="lpstr">
      <vt:lpstr>Aptos</vt:lpstr>
      <vt:lpstr>Arial</vt:lpstr>
      <vt:lpstr>Consolas</vt:lpstr>
      <vt:lpstr>Courier New</vt:lpstr>
      <vt:lpstr>Franklin Gothic Demi Cond</vt:lpstr>
      <vt:lpstr>Franklin Gothic Medium</vt:lpstr>
      <vt:lpstr>Wingdings</vt:lpstr>
      <vt:lpstr>JuxtaposeVTI</vt:lpstr>
      <vt:lpstr>БІНАРНІ ДЕРЕВА ПОШУКУ (BST)</vt:lpstr>
      <vt:lpstr>Аналіз існуючих рішень</vt:lpstr>
      <vt:lpstr>КОНЦЕПЦІЯ BST</vt:lpstr>
      <vt:lpstr>РЕАЛІЗАЦІЯ В PROLOG</vt:lpstr>
      <vt:lpstr>БАЗОВІ ОПЕРАЦІЇ: SEARCH</vt:lpstr>
      <vt:lpstr>БАЗОВІ ОПЕРАЦІЇ: INSERT</vt:lpstr>
      <vt:lpstr>БАЗОВІ ОПЕРАЦІЇ: DELETE</vt:lpstr>
      <vt:lpstr>БАЗОВІ ОПЕРАЦІЇ: TRAVERSE</vt:lpstr>
      <vt:lpstr>Стратегії множинних операцій</vt:lpstr>
      <vt:lpstr>Валідація через CLP(FD)</vt:lpstr>
      <vt:lpstr>РЕАЛІЗАЦІЯ В HASKELL</vt:lpstr>
      <vt:lpstr>PROLOG VS HASKELL</vt:lpstr>
      <vt:lpstr>ПОРІвНЯЛЬНИЙ АНАЛІЗ</vt:lpstr>
      <vt:lpstr>Висновки</vt:lpstr>
      <vt:lpstr>2-3 дерева та m-n дерева</vt:lpstr>
      <vt:lpstr>Аналіз існуючих рішень</vt:lpstr>
      <vt:lpstr>Реалізація 2-3-Дерева: Основи та Інваріанти</vt:lpstr>
      <vt:lpstr>Базові Операції: t23_empty, t23_member</vt:lpstr>
      <vt:lpstr>Вставка Елементів: t23_insert</vt:lpstr>
      <vt:lpstr>Побудова та Конвертація: t23_from_list, t23_to_list</vt:lpstr>
      <vt:lpstr>Базова структура m-n дерева</vt:lpstr>
      <vt:lpstr>Інваріанти та обмеження</vt:lpstr>
      <vt:lpstr>висновок</vt:lpstr>
      <vt:lpstr>AVL-дерева</vt:lpstr>
      <vt:lpstr>Основна ідея</vt:lpstr>
      <vt:lpstr>Балансування</vt:lpstr>
      <vt:lpstr>Аналіз існуючих рішень</vt:lpstr>
      <vt:lpstr>Реалізація АВЛ-дерева: Пролог (базова структура)</vt:lpstr>
      <vt:lpstr>Реалізація АВЛ-дерева: Пролог (Ротації)</vt:lpstr>
      <vt:lpstr>Реалізація АВЛ-дерева: Пролог (операції)</vt:lpstr>
      <vt:lpstr>Реалізація АВЛ-дерева: Пролог (операції множинні)</vt:lpstr>
      <vt:lpstr>Реалізація АВЛ-дерева: Пролог (операції множинні)</vt:lpstr>
      <vt:lpstr>Реалізація АВЛ-дерева: Хаскель (базова структура)</vt:lpstr>
      <vt:lpstr>Реалізація АВЛ-дерева: Хаскель (ротації)</vt:lpstr>
      <vt:lpstr>Реалізація АВЛ-дерева: Хаскель (ОПЕРАЦІЇ)</vt:lpstr>
      <vt:lpstr>Реалізація АВЛ-дерева: Хаскель (ОПЕРАЦІЇ множинні)</vt:lpstr>
      <vt:lpstr>Порівняльна таблиця</vt:lpstr>
      <vt:lpstr>Тест реалізацій множинних операцій в пролог</vt:lpstr>
      <vt:lpstr>Тест реалізацій множинних операцій в пролог</vt:lpstr>
      <vt:lpstr>Обґрунтування (CLP)</vt:lpstr>
      <vt:lpstr>Висновок</vt:lpstr>
      <vt:lpstr>ДЖЕРЕЛА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Пігуляк Антон Богданович</dc:creator>
  <cp:lastModifiedBy>Пігуляк Антон Богданович</cp:lastModifiedBy>
  <cp:revision>1</cp:revision>
  <dcterms:created xsi:type="dcterms:W3CDTF">2026-02-15T16:05:44Z</dcterms:created>
  <dcterms:modified xsi:type="dcterms:W3CDTF">2026-02-17T09:55:22Z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0x0101005C5E9FB6D33A814D9D563695A2793A11</vt:lpwstr>
  </property>
</Properties>
</file>